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drawings/drawing4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5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6.xml" ContentType="application/vnd.openxmlformats-officedocument.drawingml.chartshape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 autoCompressPictures="0">
  <p:sldMasterIdLst>
    <p:sldMasterId id="2147483661" r:id="rId1"/>
  </p:sldMasterIdLst>
  <p:notesMasterIdLst>
    <p:notesMasterId r:id="rId12"/>
  </p:notesMasterIdLst>
  <p:sldIdLst>
    <p:sldId id="528" r:id="rId2"/>
    <p:sldId id="532" r:id="rId3"/>
    <p:sldId id="256" r:id="rId4"/>
    <p:sldId id="259" r:id="rId5"/>
    <p:sldId id="530" r:id="rId6"/>
    <p:sldId id="533" r:id="rId7"/>
    <p:sldId id="534" r:id="rId8"/>
    <p:sldId id="535" r:id="rId9"/>
    <p:sldId id="327" r:id="rId10"/>
    <p:sldId id="334" r:id="rId11"/>
  </p:sldIdLst>
  <p:sldSz cx="24384000" cy="13716000"/>
  <p:notesSz cx="6858000" cy="9144000"/>
  <p:defaultTextStyle>
    <a:defPPr>
      <a:defRPr lang="ru-RU"/>
    </a:defPPr>
    <a:lvl1pPr algn="l" defTabSz="2436813" rtl="0" eaLnBrk="0" fontAlgn="base" hangingPunct="0">
      <a:spcBef>
        <a:spcPct val="0"/>
      </a:spcBef>
      <a:spcAft>
        <a:spcPct val="0"/>
      </a:spcAft>
      <a:defRPr sz="2400" kern="1200">
        <a:solidFill>
          <a:srgbClr val="5E5E5E"/>
        </a:solidFill>
        <a:latin typeface="Helvetica Neue" charset="0"/>
        <a:ea typeface="+mn-ea"/>
        <a:cs typeface="Helvetica Neue" charset="0"/>
        <a:sym typeface="Helvetica Neue" charset="0"/>
      </a:defRPr>
    </a:lvl1pPr>
    <a:lvl2pPr marL="457200" algn="l" defTabSz="2436813" rtl="0" eaLnBrk="0" fontAlgn="base" hangingPunct="0">
      <a:spcBef>
        <a:spcPct val="0"/>
      </a:spcBef>
      <a:spcAft>
        <a:spcPct val="0"/>
      </a:spcAft>
      <a:defRPr sz="2400" kern="1200">
        <a:solidFill>
          <a:srgbClr val="5E5E5E"/>
        </a:solidFill>
        <a:latin typeface="Helvetica Neue" charset="0"/>
        <a:ea typeface="+mn-ea"/>
        <a:cs typeface="Helvetica Neue" charset="0"/>
        <a:sym typeface="Helvetica Neue" charset="0"/>
      </a:defRPr>
    </a:lvl2pPr>
    <a:lvl3pPr marL="914400" algn="l" defTabSz="2436813" rtl="0" eaLnBrk="0" fontAlgn="base" hangingPunct="0">
      <a:spcBef>
        <a:spcPct val="0"/>
      </a:spcBef>
      <a:spcAft>
        <a:spcPct val="0"/>
      </a:spcAft>
      <a:defRPr sz="2400" kern="1200">
        <a:solidFill>
          <a:srgbClr val="5E5E5E"/>
        </a:solidFill>
        <a:latin typeface="Helvetica Neue" charset="0"/>
        <a:ea typeface="+mn-ea"/>
        <a:cs typeface="Helvetica Neue" charset="0"/>
        <a:sym typeface="Helvetica Neue" charset="0"/>
      </a:defRPr>
    </a:lvl3pPr>
    <a:lvl4pPr marL="1371600" algn="l" defTabSz="2436813" rtl="0" eaLnBrk="0" fontAlgn="base" hangingPunct="0">
      <a:spcBef>
        <a:spcPct val="0"/>
      </a:spcBef>
      <a:spcAft>
        <a:spcPct val="0"/>
      </a:spcAft>
      <a:defRPr sz="2400" kern="1200">
        <a:solidFill>
          <a:srgbClr val="5E5E5E"/>
        </a:solidFill>
        <a:latin typeface="Helvetica Neue" charset="0"/>
        <a:ea typeface="+mn-ea"/>
        <a:cs typeface="Helvetica Neue" charset="0"/>
        <a:sym typeface="Helvetica Neue" charset="0"/>
      </a:defRPr>
    </a:lvl4pPr>
    <a:lvl5pPr marL="1828800" algn="l" defTabSz="2436813" rtl="0" eaLnBrk="0" fontAlgn="base" hangingPunct="0">
      <a:spcBef>
        <a:spcPct val="0"/>
      </a:spcBef>
      <a:spcAft>
        <a:spcPct val="0"/>
      </a:spcAft>
      <a:defRPr sz="2400" kern="1200">
        <a:solidFill>
          <a:srgbClr val="5E5E5E"/>
        </a:solidFill>
        <a:latin typeface="Helvetica Neue" charset="0"/>
        <a:ea typeface="+mn-ea"/>
        <a:cs typeface="Helvetica Neue" charset="0"/>
        <a:sym typeface="Helvetica Neue" charset="0"/>
      </a:defRPr>
    </a:lvl5pPr>
    <a:lvl6pPr marL="2286000" algn="l" defTabSz="914400" rtl="0" eaLnBrk="1" latinLnBrk="0" hangingPunct="1">
      <a:defRPr sz="2400" kern="1200">
        <a:solidFill>
          <a:srgbClr val="5E5E5E"/>
        </a:solidFill>
        <a:latin typeface="Helvetica Neue" charset="0"/>
        <a:ea typeface="+mn-ea"/>
        <a:cs typeface="Helvetica Neue" charset="0"/>
        <a:sym typeface="Helvetica Neue" charset="0"/>
      </a:defRPr>
    </a:lvl6pPr>
    <a:lvl7pPr marL="2743200" algn="l" defTabSz="914400" rtl="0" eaLnBrk="1" latinLnBrk="0" hangingPunct="1">
      <a:defRPr sz="2400" kern="1200">
        <a:solidFill>
          <a:srgbClr val="5E5E5E"/>
        </a:solidFill>
        <a:latin typeface="Helvetica Neue" charset="0"/>
        <a:ea typeface="+mn-ea"/>
        <a:cs typeface="Helvetica Neue" charset="0"/>
        <a:sym typeface="Helvetica Neue" charset="0"/>
      </a:defRPr>
    </a:lvl7pPr>
    <a:lvl8pPr marL="3200400" algn="l" defTabSz="914400" rtl="0" eaLnBrk="1" latinLnBrk="0" hangingPunct="1">
      <a:defRPr sz="2400" kern="1200">
        <a:solidFill>
          <a:srgbClr val="5E5E5E"/>
        </a:solidFill>
        <a:latin typeface="Helvetica Neue" charset="0"/>
        <a:ea typeface="+mn-ea"/>
        <a:cs typeface="Helvetica Neue" charset="0"/>
        <a:sym typeface="Helvetica Neue" charset="0"/>
      </a:defRPr>
    </a:lvl8pPr>
    <a:lvl9pPr marL="3657600" algn="l" defTabSz="914400" rtl="0" eaLnBrk="1" latinLnBrk="0" hangingPunct="1">
      <a:defRPr sz="2400" kern="1200">
        <a:solidFill>
          <a:srgbClr val="5E5E5E"/>
        </a:solidFill>
        <a:latin typeface="Helvetica Neue" charset="0"/>
        <a:ea typeface="+mn-ea"/>
        <a:cs typeface="Helvetica Neue" charset="0"/>
        <a:sym typeface="Helvetica Neue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776">
          <p15:clr>
            <a:srgbClr val="A4A3A4"/>
          </p15:clr>
        </p15:guide>
        <p15:guide id="2" pos="14257">
          <p15:clr>
            <a:srgbClr val="A4A3A4"/>
          </p15:clr>
        </p15:guide>
        <p15:guide id="3" orient="horz" pos="7132">
          <p15:clr>
            <a:srgbClr val="A4A3A4"/>
          </p15:clr>
        </p15:guide>
        <p15:guide id="4" pos="5593">
          <p15:clr>
            <a:srgbClr val="A4A3A4"/>
          </p15:clr>
        </p15:guide>
        <p15:guide id="5" pos="1058">
          <p15:clr>
            <a:srgbClr val="A4A3A4"/>
          </p15:clr>
        </p15:guide>
        <p15:guide id="6" pos="9767">
          <p15:clr>
            <a:srgbClr val="A4A3A4"/>
          </p15:clr>
        </p15:guide>
        <p15:guide id="7" pos="10084">
          <p15:clr>
            <a:srgbClr val="A4A3A4"/>
          </p15:clr>
        </p15:guide>
        <p15:guide id="8" orient="horz" pos="5318">
          <p15:clr>
            <a:srgbClr val="A4A3A4"/>
          </p15:clr>
        </p15:guide>
        <p15:guide id="9" orient="horz" pos="1099">
          <p15:clr>
            <a:srgbClr val="A4A3A4"/>
          </p15:clr>
        </p15:guide>
        <p15:guide id="10" pos="52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097FF"/>
    <a:srgbClr val="F8D7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98"/>
    <p:restoredTop sz="94697"/>
  </p:normalViewPr>
  <p:slideViewPr>
    <p:cSldViewPr>
      <p:cViewPr varScale="1">
        <p:scale>
          <a:sx n="53" d="100"/>
          <a:sy n="53" d="100"/>
        </p:scale>
        <p:origin x="384" y="96"/>
      </p:cViewPr>
      <p:guideLst>
        <p:guide orient="horz" pos="3776"/>
        <p:guide pos="14257"/>
        <p:guide orient="horz" pos="7132"/>
        <p:guide pos="5593"/>
        <p:guide pos="1058"/>
        <p:guide pos="9767"/>
        <p:guide pos="10084"/>
        <p:guide orient="horz" pos="5318"/>
        <p:guide orient="horz" pos="1099"/>
        <p:guide pos="52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5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baseline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ru-RU" sz="36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Количество уникальных участников зачета</a:t>
            </a:r>
          </a:p>
        </c:rich>
      </c:tx>
      <c:layout>
        <c:manualLayout>
          <c:xMode val="edge"/>
          <c:yMode val="edge"/>
          <c:x val="1.8531922848955874E-2"/>
          <c:y val="8.95288579573892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baseline="0">
              <a:solidFill>
                <a:schemeClr val="accent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F8D773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0.3707005623176669"/>
                  <c:y val="7.2991073597522538E-4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3200" b="1" i="0" u="none" strike="noStrike" kern="1200" baseline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defRPr>
                    </a:pPr>
                    <a:r>
                      <a:rPr lang="ru-RU" sz="3200" b="1" dirty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6 849 человек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3200" b="1" i="0" u="none" strike="noStrike" kern="1200" baseline="0">
                      <a:solidFill>
                        <a:srgbClr val="000000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1304434871026741"/>
                      <c:h val="0.31443986733953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88D2-49ED-99C0-9B2C2BD36E0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3200" b="0" i="0" u="none" strike="noStrike" kern="1200" baseline="0">
                    <a:solidFill>
                      <a:srgbClr val="000000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Уникальных участников в регионе</c:v>
                </c:pt>
              </c:strCache>
            </c:strRef>
          </c:cat>
          <c:val>
            <c:numRef>
              <c:f>Лист1!$B$2</c:f>
              <c:numCache>
                <c:formatCode>_-* #,##0\ _₽_-;\-* #,##0\ _₽_-;_-* "-"??\ _₽_-;_-@_-</c:formatCode>
                <c:ptCount val="1"/>
                <c:pt idx="0">
                  <c:v>6849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D2-49ED-99C0-9B2C2BD36E0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 год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097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88D2-49ED-99C0-9B2C2BD36E0A}"/>
              </c:ext>
            </c:extLst>
          </c:dPt>
          <c:dLbls>
            <c:dLbl>
              <c:idx val="0"/>
              <c:layout>
                <c:manualLayout>
                  <c:x val="-0.3795847979666106"/>
                  <c:y val="-5.6605711213322753E-4"/>
                </c:manualLayout>
              </c:layout>
              <c:tx>
                <c:rich>
                  <a:bodyPr/>
                  <a:lstStyle/>
                  <a:p>
                    <a:fld id="{AFFCC9B3-ECA0-4793-A01E-2793AD03AB2E}" type="VALUE">
                      <a:rPr lang="ru-RU" sz="3200" b="1" smtClean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pPr/>
                      <a:t>[ЗНАЧЕНИЕ]</a:t>
                    </a:fld>
                    <a:r>
                      <a:rPr lang="ru-RU" sz="3200" b="1" dirty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человек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9673242736142683"/>
                      <c:h val="0.314439867339533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88D2-49ED-99C0-9B2C2BD36E0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3200" b="1" i="0" u="none" strike="noStrike" kern="1200" baseline="0">
                    <a:solidFill>
                      <a:srgbClr val="000000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Уникальных участников в регионе</c:v>
                </c:pt>
              </c:strCache>
            </c:strRef>
          </c:cat>
          <c:val>
            <c:numRef>
              <c:f>Лист1!$C$2</c:f>
              <c:numCache>
                <c:formatCode>_-* #,##0\ _₽_-;\-* #,##0\ _₽_-;_-* "-"??\ _₽_-;_-@_-</c:formatCode>
                <c:ptCount val="1"/>
                <c:pt idx="0">
                  <c:v>8226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D2-49ED-99C0-9B2C2BD36E0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15"/>
        <c:overlap val="-20"/>
        <c:axId val="1696405743"/>
        <c:axId val="1698781167"/>
      </c:barChart>
      <c:catAx>
        <c:axId val="169640574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98781167"/>
        <c:crosses val="autoZero"/>
        <c:auto val="1"/>
        <c:lblAlgn val="ctr"/>
        <c:lblOffset val="100"/>
        <c:noMultiLvlLbl val="0"/>
      </c:catAx>
      <c:valAx>
        <c:axId val="1698781167"/>
        <c:scaling>
          <c:orientation val="minMax"/>
        </c:scaling>
        <c:delete val="1"/>
        <c:axPos val="b"/>
        <c:numFmt formatCode="_-* #,##0\ _₽_-;\-* #,##0\ _₽_-;_-* &quot;-&quot;??\ _₽_-;_-@_-" sourceLinked="1"/>
        <c:majorTickMark val="none"/>
        <c:minorTickMark val="none"/>
        <c:tickLblPos val="nextTo"/>
        <c:crossAx val="169640574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>
          <a:solidFill>
            <a:srgbClr val="000000"/>
          </a:solidFill>
        </a:defRPr>
      </a:pPr>
      <a:endParaRPr lang="ru-RU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8D773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0-B66A-4F57-B497-DA75B33FA3D1}"/>
              </c:ext>
            </c:extLst>
          </c:dPt>
          <c:dPt>
            <c:idx val="1"/>
            <c:bubble3D val="0"/>
            <c:spPr>
              <a:solidFill>
                <a:srgbClr val="00C050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1-B66A-4F57-B497-DA75B33FA3D1}"/>
              </c:ext>
            </c:extLst>
          </c:dPt>
          <c:dPt>
            <c:idx val="2"/>
            <c:bubble3D val="0"/>
            <c:spPr>
              <a:solidFill>
                <a:srgbClr val="A5A5A5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2-B66A-4F57-B497-DA75B33FA3D1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3-B66A-4F57-B497-DA75B33FA3D1}"/>
              </c:ext>
            </c:extLst>
          </c:dPt>
          <c:dLbls>
            <c:dLbl>
              <c:idx val="0"/>
              <c:layout>
                <c:manualLayout>
                  <c:x val="-2.2212204382013188E-2"/>
                  <c:y val="-2.5171620178450031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66A-4F57-B497-DA75B33FA3D1}"/>
                </c:ext>
              </c:extLst>
            </c:dLbl>
            <c:dLbl>
              <c:idx val="1"/>
              <c:layout>
                <c:manualLayout>
                  <c:x val="-1.268617207244104E-2"/>
                  <c:y val="-0.11107253211264334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66A-4F57-B497-DA75B33FA3D1}"/>
                </c:ext>
              </c:extLst>
            </c:dLbl>
            <c:spPr>
              <a:noFill/>
              <a:ln w="12131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400" b="1" i="0" u="none" strike="noStrike" baseline="0">
                    <a:solidFill>
                      <a:srgbClr val="0033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Не сдал</c:v>
                </c:pt>
                <c:pt idx="1">
                  <c:v>Сдал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2862</c:v>
                </c:pt>
                <c:pt idx="1">
                  <c:v>5364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66A-4F57-B497-DA75B33FA3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25338">
          <a:noFill/>
        </a:ln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856687231954236"/>
          <c:y val="0.33564247336578645"/>
          <c:w val="0.2919709308161334"/>
          <c:h val="0.3338750696858454"/>
        </c:manualLayout>
      </c:layout>
      <c:overlay val="0"/>
      <c:spPr>
        <a:ln>
          <a:solidFill>
            <a:schemeClr val="tx1">
              <a:lumMod val="60000"/>
              <a:lumOff val="40000"/>
            </a:schemeClr>
          </a:solidFill>
        </a:ln>
      </c:spPr>
      <c:txPr>
        <a:bodyPr/>
        <a:lstStyle/>
        <a:p>
          <a:pPr>
            <a:defRPr sz="28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8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8D773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1-4AD4-4CFF-85AF-A7466F44A0AB}"/>
              </c:ext>
            </c:extLst>
          </c:dPt>
          <c:dPt>
            <c:idx val="1"/>
            <c:bubble3D val="0"/>
            <c:spPr>
              <a:solidFill>
                <a:srgbClr val="00C050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3-4AD4-4CFF-85AF-A7466F44A0AB}"/>
              </c:ext>
            </c:extLst>
          </c:dPt>
          <c:dPt>
            <c:idx val="2"/>
            <c:bubble3D val="0"/>
            <c:spPr>
              <a:solidFill>
                <a:srgbClr val="A5A5A5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5-4AD4-4CFF-85AF-A7466F44A0AB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7-4AD4-4CFF-85AF-A7466F44A0AB}"/>
              </c:ext>
            </c:extLst>
          </c:dPt>
          <c:dLbls>
            <c:dLbl>
              <c:idx val="0"/>
              <c:layout>
                <c:manualLayout>
                  <c:x val="1.7524814012241739E-2"/>
                  <c:y val="4.2871432928468768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AD4-4CFF-85AF-A7466F44A0AB}"/>
                </c:ext>
              </c:extLst>
            </c:dLbl>
            <c:dLbl>
              <c:idx val="1"/>
              <c:layout>
                <c:manualLayout>
                  <c:x val="-3.4938865152398448E-2"/>
                  <c:y val="-0.11863287814594531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AD4-4CFF-85AF-A7466F44A0AB}"/>
                </c:ext>
              </c:extLst>
            </c:dLbl>
            <c:spPr>
              <a:noFill/>
              <a:ln w="12131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400" b="1" i="0" u="none" strike="noStrike" baseline="0">
                    <a:solidFill>
                      <a:srgbClr val="0033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Не сдал</c:v>
                </c:pt>
                <c:pt idx="1">
                  <c:v>Сдал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1826</c:v>
                </c:pt>
                <c:pt idx="1">
                  <c:v>5023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AD4-4CFF-85AF-A7466F44A0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2533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8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8D773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1-FAAE-46BC-90D8-76843A3A5BD4}"/>
              </c:ext>
            </c:extLst>
          </c:dPt>
          <c:dPt>
            <c:idx val="1"/>
            <c:bubble3D val="0"/>
            <c:spPr>
              <a:solidFill>
                <a:srgbClr val="9097FF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3-FAAE-46BC-90D8-76843A3A5BD4}"/>
              </c:ext>
            </c:extLst>
          </c:dPt>
          <c:dPt>
            <c:idx val="2"/>
            <c:bubble3D val="0"/>
            <c:spPr>
              <a:solidFill>
                <a:srgbClr val="A5A5A5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5-FAAE-46BC-90D8-76843A3A5BD4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7-FAAE-46BC-90D8-76843A3A5BD4}"/>
              </c:ext>
            </c:extLst>
          </c:dPt>
          <c:dLbls>
            <c:dLbl>
              <c:idx val="0"/>
              <c:layout>
                <c:manualLayout>
                  <c:x val="-6.3173635382642547E-3"/>
                  <c:y val="-9.8289853992774099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AE-46BC-90D8-76843A3A5BD4}"/>
                </c:ext>
              </c:extLst>
            </c:dLbl>
            <c:dLbl>
              <c:idx val="1"/>
              <c:layout>
                <c:manualLayout>
                  <c:x val="1.2745489948613537E-2"/>
                  <c:y val="-5.4816084050550336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AAE-46BC-90D8-76843A3A5BD4}"/>
                </c:ext>
              </c:extLst>
            </c:dLbl>
            <c:spPr>
              <a:noFill/>
              <a:ln w="12131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400" b="1" i="0" u="none" strike="noStrike" baseline="0">
                    <a:solidFill>
                      <a:srgbClr val="0033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Не сдал</c:v>
                </c:pt>
                <c:pt idx="1">
                  <c:v>Сдал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4360</c:v>
                </c:pt>
                <c:pt idx="1">
                  <c:v>3866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AAE-46BC-90D8-76843A3A5B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25338">
          <a:noFill/>
        </a:ln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7333550582502333"/>
          <c:y val="0.32033122414029364"/>
          <c:w val="0.2856130168026651"/>
          <c:h val="0.33166845698258446"/>
        </c:manualLayout>
      </c:layout>
      <c:overlay val="0"/>
      <c:spPr>
        <a:ln>
          <a:solidFill>
            <a:schemeClr val="tx1">
              <a:lumMod val="60000"/>
              <a:lumOff val="40000"/>
            </a:schemeClr>
          </a:solidFill>
        </a:ln>
      </c:spPr>
      <c:txPr>
        <a:bodyPr/>
        <a:lstStyle/>
        <a:p>
          <a:pPr>
            <a:defRPr sz="28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8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8D773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1-93C2-4BC0-8505-BAC91F853B34}"/>
              </c:ext>
            </c:extLst>
          </c:dPt>
          <c:dPt>
            <c:idx val="1"/>
            <c:bubble3D val="0"/>
            <c:spPr>
              <a:solidFill>
                <a:srgbClr val="9097FF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3-93C2-4BC0-8505-BAC91F853B34}"/>
              </c:ext>
            </c:extLst>
          </c:dPt>
          <c:dPt>
            <c:idx val="2"/>
            <c:bubble3D val="0"/>
            <c:spPr>
              <a:solidFill>
                <a:srgbClr val="A5A5A5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5-93C2-4BC0-8505-BAC91F853B34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7-93C2-4BC0-8505-BAC91F853B34}"/>
              </c:ext>
            </c:extLst>
          </c:dPt>
          <c:dLbls>
            <c:dLbl>
              <c:idx val="0"/>
              <c:layout>
                <c:manualLayout>
                  <c:x val="-6.8715375973346768E-4"/>
                  <c:y val="-3.777208008075468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3C2-4BC0-8505-BAC91F853B34}"/>
                </c:ext>
              </c:extLst>
            </c:dLbl>
            <c:dLbl>
              <c:idx val="1"/>
              <c:layout>
                <c:manualLayout>
                  <c:x val="1.1913812807500097E-2"/>
                  <c:y val="-1.0268157539801363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3C2-4BC0-8505-BAC91F853B34}"/>
                </c:ext>
              </c:extLst>
            </c:dLbl>
            <c:spPr>
              <a:noFill/>
              <a:ln w="12131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400" b="1" i="0" u="none" strike="noStrike" baseline="0">
                    <a:solidFill>
                      <a:srgbClr val="0033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Не сдал</c:v>
                </c:pt>
                <c:pt idx="1">
                  <c:v>Сдал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2976</c:v>
                </c:pt>
                <c:pt idx="1">
                  <c:v>3869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C2-4BC0-8505-BAC91F853B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2533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8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baseline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ru-RU" sz="36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Количество уникальных участников зачета</a:t>
            </a:r>
          </a:p>
        </c:rich>
      </c:tx>
      <c:layout>
        <c:manualLayout>
          <c:xMode val="edge"/>
          <c:yMode val="edge"/>
          <c:x val="2.3903576421570753E-2"/>
          <c:y val="8.95288579573892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baseline="0">
              <a:solidFill>
                <a:schemeClr val="accent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1.9696063099587921E-2"/>
          <c:y val="0.14468598881946704"/>
          <c:w val="0.98030393690041207"/>
          <c:h val="0.8359564202708271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F8D773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0.3707005623176669"/>
                  <c:y val="7.2991073597522538E-4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3200" b="1" i="0" u="none" strike="noStrike" kern="1200" baseline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defRPr>
                    </a:pPr>
                    <a:r>
                      <a:rPr lang="ru-RU" sz="3200" b="1" dirty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302 участника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3200" b="1" i="0" u="none" strike="noStrike" kern="1200" baseline="0">
                      <a:solidFill>
                        <a:srgbClr val="000000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1304434871026741"/>
                      <c:h val="0.31443986733953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88D2-49ED-99C0-9B2C2BD36E0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32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Уникальных участников в регионе</c:v>
                </c:pt>
              </c:strCache>
            </c:strRef>
          </c:cat>
          <c:val>
            <c:numRef>
              <c:f>Лист1!$B$2</c:f>
              <c:numCache>
                <c:formatCode>_-* #,##0\ _₽_-;\-* #,##0\ _₽_-;_-* "-"??\ _₽_-;_-@_-</c:formatCode>
                <c:ptCount val="1"/>
                <c:pt idx="0">
                  <c:v>302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D2-49ED-99C0-9B2C2BD36E0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 год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097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88D2-49ED-99C0-9B2C2BD36E0A}"/>
              </c:ext>
            </c:extLst>
          </c:dPt>
          <c:dLbls>
            <c:dLbl>
              <c:idx val="0"/>
              <c:layout>
                <c:manualLayout>
                  <c:x val="-0.3795847979666106"/>
                  <c:y val="-5.6605711213322753E-4"/>
                </c:manualLayout>
              </c:layout>
              <c:tx>
                <c:rich>
                  <a:bodyPr/>
                  <a:lstStyle/>
                  <a:p>
                    <a:endParaRPr lang="en-US" sz="2400" b="0" i="1" dirty="0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9673242736142683"/>
                      <c:h val="0.31443986733953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88D2-49ED-99C0-9B2C2BD36E0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3200" b="1" i="0" u="none" strike="noStrike" kern="1200" baseline="0">
                    <a:solidFill>
                      <a:srgbClr val="000000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Уникальных участников в регионе</c:v>
                </c:pt>
              </c:strCache>
            </c:strRef>
          </c:cat>
          <c:val>
            <c:numRef>
              <c:f>Лист1!$C$2</c:f>
              <c:numCache>
                <c:formatCode>_-* #,##0\ _₽_-;\-* #,##0\ _₽_-;_-* "-"??\ _₽_-;_-@_-</c:formatCode>
                <c:ptCount val="1"/>
                <c:pt idx="0">
                  <c:v>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D2-49ED-99C0-9B2C2BD36E0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15"/>
        <c:overlap val="-20"/>
        <c:axId val="1696405743"/>
        <c:axId val="1698781167"/>
      </c:barChart>
      <c:catAx>
        <c:axId val="169640574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98781167"/>
        <c:crosses val="autoZero"/>
        <c:auto val="1"/>
        <c:lblAlgn val="ctr"/>
        <c:lblOffset val="100"/>
        <c:noMultiLvlLbl val="0"/>
      </c:catAx>
      <c:valAx>
        <c:axId val="1698781167"/>
        <c:scaling>
          <c:orientation val="minMax"/>
        </c:scaling>
        <c:delete val="1"/>
        <c:axPos val="b"/>
        <c:numFmt formatCode="_-* #,##0\ _₽_-;\-* #,##0\ _₽_-;_-* &quot;-&quot;??\ _₽_-;_-@_-" sourceLinked="1"/>
        <c:majorTickMark val="none"/>
        <c:minorTickMark val="none"/>
        <c:tickLblPos val="nextTo"/>
        <c:crossAx val="169640574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>
          <a:solidFill>
            <a:srgbClr val="000000"/>
          </a:solidFill>
        </a:defRPr>
      </a:pPr>
      <a:endParaRPr lang="ru-RU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8D773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0-B66A-4F57-B497-DA75B33FA3D1}"/>
              </c:ext>
            </c:extLst>
          </c:dPt>
          <c:dPt>
            <c:idx val="1"/>
            <c:bubble3D val="0"/>
            <c:spPr>
              <a:solidFill>
                <a:srgbClr val="00C050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1-B66A-4F57-B497-DA75B33FA3D1}"/>
              </c:ext>
            </c:extLst>
          </c:dPt>
          <c:dPt>
            <c:idx val="2"/>
            <c:bubble3D val="0"/>
            <c:spPr>
              <a:solidFill>
                <a:srgbClr val="A5A5A5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2-B66A-4F57-B497-DA75B33FA3D1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3-B66A-4F57-B497-DA75B33FA3D1}"/>
              </c:ext>
            </c:extLst>
          </c:dPt>
          <c:dLbls>
            <c:dLbl>
              <c:idx val="0"/>
              <c:layout>
                <c:manualLayout>
                  <c:x val="-1.1777404726596658E-2"/>
                  <c:y val="-2.265697627795228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66A-4F57-B497-DA75B33FA3D1}"/>
                </c:ext>
              </c:extLst>
            </c:dLbl>
            <c:dLbl>
              <c:idx val="1"/>
              <c:layout>
                <c:manualLayout>
                  <c:x val="-8.2140642903708108E-3"/>
                  <c:y val="-5.8264501674631486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66A-4F57-B497-DA75B33FA3D1}"/>
                </c:ext>
              </c:extLst>
            </c:dLbl>
            <c:spPr>
              <a:noFill/>
              <a:ln w="12131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400" b="1" i="0" u="none" strike="noStrike" baseline="0">
                    <a:solidFill>
                      <a:srgbClr val="0033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Не сдал</c:v>
                </c:pt>
                <c:pt idx="1">
                  <c:v>Сдал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25</c:v>
                </c:pt>
                <c:pt idx="1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66A-4F57-B497-DA75B33FA3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25338">
          <a:noFill/>
        </a:ln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856687231954236"/>
          <c:y val="0.33564247336578645"/>
          <c:w val="0.2919709308161334"/>
          <c:h val="0.3338750696858454"/>
        </c:manualLayout>
      </c:layout>
      <c:overlay val="0"/>
      <c:spPr>
        <a:ln>
          <a:solidFill>
            <a:schemeClr val="tx1">
              <a:lumMod val="60000"/>
              <a:lumOff val="40000"/>
            </a:schemeClr>
          </a:solidFill>
        </a:ln>
      </c:spPr>
      <c:txPr>
        <a:bodyPr/>
        <a:lstStyle/>
        <a:p>
          <a:pPr>
            <a:defRPr sz="32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8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8D773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1-4AD4-4CFF-85AF-A7466F44A0AB}"/>
              </c:ext>
            </c:extLst>
          </c:dPt>
          <c:dPt>
            <c:idx val="1"/>
            <c:bubble3D val="0"/>
            <c:spPr>
              <a:solidFill>
                <a:srgbClr val="00C050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3-4AD4-4CFF-85AF-A7466F44A0AB}"/>
              </c:ext>
            </c:extLst>
          </c:dPt>
          <c:dPt>
            <c:idx val="2"/>
            <c:bubble3D val="0"/>
            <c:spPr>
              <a:solidFill>
                <a:srgbClr val="A5A5A5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5-4AD4-4CFF-85AF-A7466F44A0AB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 w="5795">
                <a:noFill/>
              </a:ln>
            </c:spPr>
            <c:extLst>
              <c:ext xmlns:c16="http://schemas.microsoft.com/office/drawing/2014/chart" uri="{C3380CC4-5D6E-409C-BE32-E72D297353CC}">
                <c16:uniqueId val="{00000007-4AD4-4CFF-85AF-A7466F44A0AB}"/>
              </c:ext>
            </c:extLst>
          </c:dPt>
          <c:dLbls>
            <c:dLbl>
              <c:idx val="0"/>
              <c:layout>
                <c:manualLayout>
                  <c:x val="-6.3173635382643709E-3"/>
                  <c:y val="1.767033511308645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AD4-4CFF-85AF-A7466F44A0AB}"/>
                </c:ext>
              </c:extLst>
            </c:dLbl>
            <c:dLbl>
              <c:idx val="1"/>
              <c:layout>
                <c:manualLayout>
                  <c:x val="4.7980974317782645E-3"/>
                  <c:y val="-4.8069804262874834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AD4-4CFF-85AF-A7466F44A0AB}"/>
                </c:ext>
              </c:extLst>
            </c:dLbl>
            <c:spPr>
              <a:noFill/>
              <a:ln w="12131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400" b="1" i="0" u="none" strike="noStrike" baseline="0">
                    <a:solidFill>
                      <a:srgbClr val="0033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Не сдал</c:v>
                </c:pt>
                <c:pt idx="1">
                  <c:v>Сдал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153</c:v>
                </c:pt>
                <c:pt idx="1">
                  <c:v>149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AD4-4CFF-85AF-A7466F44A0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2533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8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0.39884</cdr:x>
      <cdr:y>2.22121E-7</cdr:y>
    </cdr:from>
    <cdr:to>
      <cdr:x>0.53652</cdr:x>
      <cdr:y>0.08348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18C07848-6F7F-4EB7-87B3-16E4EB2601CF}"/>
            </a:ext>
          </a:extLst>
        </cdr:cNvPr>
        <cdr:cNvSpPr txBox="1"/>
      </cdr:nvSpPr>
      <cdr:spPr>
        <a:xfrm xmlns:a="http://schemas.openxmlformats.org/drawingml/2006/main">
          <a:off x="4968551" y="1"/>
          <a:ext cx="1715070" cy="3758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0.39144</cdr:x>
      <cdr:y>0.36831</cdr:y>
    </cdr:from>
    <cdr:to>
      <cdr:x>0.60856</cdr:x>
      <cdr:y>0.60853</cdr:y>
    </cdr:to>
    <cdr:sp macro="" textlink="">
      <cdr:nvSpPr>
        <cdr:cNvPr id="2" name="Text Box 7">
          <a:extLst xmlns:a="http://schemas.openxmlformats.org/drawingml/2006/main">
            <a:ext uri="{FF2B5EF4-FFF2-40B4-BE49-F238E27FC236}">
              <a16:creationId xmlns:a16="http://schemas.microsoft.com/office/drawing/2014/main" id="{7A1EABBC-3ACD-4BDD-AAC9-7F218EBE39BB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127638" y="1856081"/>
          <a:ext cx="1734765" cy="121058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 lIns="50800" tIns="50800" rIns="50800" bIns="50800">
          <a:spAutoFit/>
        </a:bodyPr>
        <a:lstStyle xmlns:a="http://schemas.openxmlformats.org/drawingml/2006/main">
          <a:defPPr>
            <a:defRPr lang="ru-RU"/>
          </a:defPPr>
          <a:lvl1pPr algn="l" defTabSz="2436813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1pPr>
          <a:lvl2pPr marL="457200" algn="l" defTabSz="2436813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2pPr>
          <a:lvl3pPr marL="914400" algn="l" defTabSz="2436813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3pPr>
          <a:lvl4pPr marL="1371600" algn="l" defTabSz="2436813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4pPr>
          <a:lvl5pPr marL="1828800" algn="l" defTabSz="2436813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5pPr>
          <a:lvl6pPr marL="2286000" algn="l" defTabSz="914400" rtl="0" eaLnBrk="1" latinLnBrk="0" hangingPunct="1"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6pPr>
          <a:lvl7pPr marL="2743200" algn="l" defTabSz="914400" rtl="0" eaLnBrk="1" latinLnBrk="0" hangingPunct="1"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7pPr>
          <a:lvl8pPr marL="3200400" algn="l" defTabSz="914400" rtl="0" eaLnBrk="1" latinLnBrk="0" hangingPunct="1"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8pPr>
          <a:lvl9pPr marL="3657600" algn="l" defTabSz="914400" rtl="0" eaLnBrk="1" latinLnBrk="0" hangingPunct="1"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9pPr>
        </a:lstStyle>
        <a:p xmlns:a="http://schemas.openxmlformats.org/drawingml/2006/main">
          <a:pPr algn="ctr" eaLnBrk="1">
            <a:buClr>
              <a:srgbClr val="000000"/>
            </a:buClr>
          </a:pPr>
          <a:r>
            <a:rPr lang="ru-RU" altLang="ru-RU" sz="2400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ALS Hauss Light" charset="0"/>
            </a:rPr>
            <a:t>6 849</a:t>
          </a:r>
        </a:p>
        <a:p xmlns:a="http://schemas.openxmlformats.org/drawingml/2006/main">
          <a:pPr algn="ctr" eaLnBrk="1">
            <a:buClr>
              <a:srgbClr val="000000"/>
            </a:buClr>
          </a:pPr>
          <a:r>
            <a:rPr lang="ru-RU" altLang="ru-RU" sz="24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ALS Hauss Light" charset="0"/>
            </a:rPr>
            <a:t>уникальных участников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0.25097</cdr:x>
      <cdr:y>0.38279</cdr:y>
    </cdr:from>
    <cdr:to>
      <cdr:x>0.53831</cdr:x>
      <cdr:y>0.62654</cdr:y>
    </cdr:to>
    <cdr:sp macro="" textlink="">
      <cdr:nvSpPr>
        <cdr:cNvPr id="2" name="Text Box 7">
          <a:extLst xmlns:a="http://schemas.openxmlformats.org/drawingml/2006/main">
            <a:ext uri="{FF2B5EF4-FFF2-40B4-BE49-F238E27FC236}">
              <a16:creationId xmlns:a16="http://schemas.microsoft.com/office/drawing/2014/main" id="{7A1EABBC-3ACD-4BDD-AAC9-7F218EBE39BB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005232" y="1901136"/>
          <a:ext cx="2295852" cy="121058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 lIns="50800" tIns="50800" rIns="50800" bIns="50800">
          <a:spAutoFit/>
        </a:bodyPr>
        <a:lstStyle xmlns:a="http://schemas.openxmlformats.org/drawingml/2006/main">
          <a:defPPr>
            <a:defRPr lang="ru-RU"/>
          </a:defPPr>
          <a:lvl1pPr algn="l" defTabSz="2436813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1pPr>
          <a:lvl2pPr marL="457200" algn="l" defTabSz="2436813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2pPr>
          <a:lvl3pPr marL="914400" algn="l" defTabSz="2436813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3pPr>
          <a:lvl4pPr marL="1371600" algn="l" defTabSz="2436813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4pPr>
          <a:lvl5pPr marL="1828800" algn="l" defTabSz="2436813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5pPr>
          <a:lvl6pPr marL="2286000" algn="l" defTabSz="914400" rtl="0" eaLnBrk="1" latinLnBrk="0" hangingPunct="1"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6pPr>
          <a:lvl7pPr marL="2743200" algn="l" defTabSz="914400" rtl="0" eaLnBrk="1" latinLnBrk="0" hangingPunct="1"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7pPr>
          <a:lvl8pPr marL="3200400" algn="l" defTabSz="914400" rtl="0" eaLnBrk="1" latinLnBrk="0" hangingPunct="1"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8pPr>
          <a:lvl9pPr marL="3657600" algn="l" defTabSz="914400" rtl="0" eaLnBrk="1" latinLnBrk="0" hangingPunct="1"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9pPr>
        </a:lstStyle>
        <a:p xmlns:a="http://schemas.openxmlformats.org/drawingml/2006/main">
          <a:pPr algn="ctr" eaLnBrk="1">
            <a:buClr>
              <a:srgbClr val="000000"/>
            </a:buClr>
          </a:pPr>
          <a:r>
            <a:rPr lang="ru-RU" altLang="ru-RU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ALS Hauss Light" charset="0"/>
            </a:rPr>
            <a:t>8 226</a:t>
          </a:r>
        </a:p>
        <a:p xmlns:a="http://schemas.openxmlformats.org/drawingml/2006/main">
          <a:pPr algn="ctr" eaLnBrk="1">
            <a:buClr>
              <a:srgbClr val="000000"/>
            </a:buClr>
          </a:pPr>
          <a:r>
            <a:rPr lang="ru-RU" altLang="ru-RU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ALS Hauss Light" charset="0"/>
            </a:rPr>
            <a:t>уникальных участников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0.39144</cdr:x>
      <cdr:y>0.3743</cdr:y>
    </cdr:from>
    <cdr:to>
      <cdr:x>0.60855</cdr:x>
      <cdr:y>0.61452</cdr:y>
    </cdr:to>
    <cdr:sp macro="" textlink="">
      <cdr:nvSpPr>
        <cdr:cNvPr id="2" name="Text Box 7">
          <a:extLst xmlns:a="http://schemas.openxmlformats.org/drawingml/2006/main">
            <a:ext uri="{FF2B5EF4-FFF2-40B4-BE49-F238E27FC236}">
              <a16:creationId xmlns:a16="http://schemas.microsoft.com/office/drawing/2014/main" id="{7A1EABBC-3ACD-4BDD-AAC9-7F218EBE39BB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233398" y="1886270"/>
          <a:ext cx="1793363" cy="121058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 lIns="50800" tIns="50800" rIns="50800" bIns="50800">
          <a:spAutoFit/>
        </a:bodyPr>
        <a:lstStyle xmlns:a="http://schemas.openxmlformats.org/drawingml/2006/main">
          <a:defPPr>
            <a:defRPr lang="ru-RU"/>
          </a:defPPr>
          <a:lvl1pPr algn="l" defTabSz="2436813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1pPr>
          <a:lvl2pPr marL="457200" algn="l" defTabSz="2436813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2pPr>
          <a:lvl3pPr marL="914400" algn="l" defTabSz="2436813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3pPr>
          <a:lvl4pPr marL="1371600" algn="l" defTabSz="2436813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4pPr>
          <a:lvl5pPr marL="1828800" algn="l" defTabSz="2436813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5pPr>
          <a:lvl6pPr marL="2286000" algn="l" defTabSz="914400" rtl="0" eaLnBrk="1" latinLnBrk="0" hangingPunct="1"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6pPr>
          <a:lvl7pPr marL="2743200" algn="l" defTabSz="914400" rtl="0" eaLnBrk="1" latinLnBrk="0" hangingPunct="1"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7pPr>
          <a:lvl8pPr marL="3200400" algn="l" defTabSz="914400" rtl="0" eaLnBrk="1" latinLnBrk="0" hangingPunct="1"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8pPr>
          <a:lvl9pPr marL="3657600" algn="l" defTabSz="914400" rtl="0" eaLnBrk="1" latinLnBrk="0" hangingPunct="1"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9pPr>
        </a:lstStyle>
        <a:p xmlns:a="http://schemas.openxmlformats.org/drawingml/2006/main">
          <a:pPr algn="ctr" eaLnBrk="1">
            <a:buClr>
              <a:srgbClr val="000000"/>
            </a:buClr>
          </a:pPr>
          <a:r>
            <a:rPr lang="ru-RU" altLang="ru-RU" sz="2400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ALS Hauss Light" charset="0"/>
            </a:rPr>
            <a:t>6 849</a:t>
          </a:r>
        </a:p>
        <a:p xmlns:a="http://schemas.openxmlformats.org/drawingml/2006/main">
          <a:pPr algn="ctr" eaLnBrk="1">
            <a:buClr>
              <a:srgbClr val="000000"/>
            </a:buClr>
          </a:pPr>
          <a:r>
            <a:rPr lang="ru-RU" altLang="ru-RU" sz="24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ALS Hauss Light" charset="0"/>
            </a:rPr>
            <a:t>уникальных участников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0.39884</cdr:x>
      <cdr:y>2.22121E-7</cdr:y>
    </cdr:from>
    <cdr:to>
      <cdr:x>0.53652</cdr:x>
      <cdr:y>0.08348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18C07848-6F7F-4EB7-87B3-16E4EB2601CF}"/>
            </a:ext>
          </a:extLst>
        </cdr:cNvPr>
        <cdr:cNvSpPr txBox="1"/>
      </cdr:nvSpPr>
      <cdr:spPr>
        <a:xfrm xmlns:a="http://schemas.openxmlformats.org/drawingml/2006/main">
          <a:off x="4968551" y="1"/>
          <a:ext cx="1715070" cy="3758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0.39144</cdr:x>
      <cdr:y>0.36831</cdr:y>
    </cdr:from>
    <cdr:to>
      <cdr:x>0.60856</cdr:x>
      <cdr:y>0.60853</cdr:y>
    </cdr:to>
    <cdr:sp macro="" textlink="">
      <cdr:nvSpPr>
        <cdr:cNvPr id="2" name="Text Box 7">
          <a:extLst xmlns:a="http://schemas.openxmlformats.org/drawingml/2006/main">
            <a:ext uri="{FF2B5EF4-FFF2-40B4-BE49-F238E27FC236}">
              <a16:creationId xmlns:a16="http://schemas.microsoft.com/office/drawing/2014/main" id="{7A1EABBC-3ACD-4BDD-AAC9-7F218EBE39BB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127638" y="1856081"/>
          <a:ext cx="1734765" cy="121058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 lIns="50800" tIns="50800" rIns="50800" bIns="50800">
          <a:spAutoFit/>
        </a:bodyPr>
        <a:lstStyle xmlns:a="http://schemas.openxmlformats.org/drawingml/2006/main">
          <a:defPPr>
            <a:defRPr lang="ru-RU"/>
          </a:defPPr>
          <a:lvl1pPr algn="l" defTabSz="2436813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1pPr>
          <a:lvl2pPr marL="457200" algn="l" defTabSz="2436813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2pPr>
          <a:lvl3pPr marL="914400" algn="l" defTabSz="2436813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3pPr>
          <a:lvl4pPr marL="1371600" algn="l" defTabSz="2436813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4pPr>
          <a:lvl5pPr marL="1828800" algn="l" defTabSz="2436813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5pPr>
          <a:lvl6pPr marL="2286000" algn="l" defTabSz="914400" rtl="0" eaLnBrk="1" latinLnBrk="0" hangingPunct="1"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6pPr>
          <a:lvl7pPr marL="2743200" algn="l" defTabSz="914400" rtl="0" eaLnBrk="1" latinLnBrk="0" hangingPunct="1"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7pPr>
          <a:lvl8pPr marL="3200400" algn="l" defTabSz="914400" rtl="0" eaLnBrk="1" latinLnBrk="0" hangingPunct="1"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8pPr>
          <a:lvl9pPr marL="3657600" algn="l" defTabSz="914400" rtl="0" eaLnBrk="1" latinLnBrk="0" hangingPunct="1">
            <a:defRPr sz="2400" kern="1200">
              <a:solidFill>
                <a:srgbClr val="5E5E5E"/>
              </a:solidFill>
              <a:latin typeface="Helvetica Neue" charset="0"/>
              <a:ea typeface="+mn-ea"/>
              <a:cs typeface="Helvetica Neue" charset="0"/>
              <a:sym typeface="Helvetica Neue" charset="0"/>
            </a:defRPr>
          </a:lvl9pPr>
        </a:lstStyle>
        <a:p xmlns:a="http://schemas.openxmlformats.org/drawingml/2006/main">
          <a:pPr algn="ctr" eaLnBrk="1">
            <a:buClr>
              <a:srgbClr val="000000"/>
            </a:buClr>
          </a:pPr>
          <a:r>
            <a:rPr lang="ru-RU" altLang="ru-RU" sz="2400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ALS Hauss Light" charset="0"/>
            </a:rPr>
            <a:t>302</a:t>
          </a:r>
        </a:p>
        <a:p xmlns:a="http://schemas.openxmlformats.org/drawingml/2006/main">
          <a:pPr algn="ctr" eaLnBrk="1">
            <a:buClr>
              <a:srgbClr val="000000"/>
            </a:buClr>
          </a:pPr>
          <a:r>
            <a:rPr lang="ru-RU" altLang="ru-RU" sz="24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ALS Hauss Light" charset="0"/>
            </a:rPr>
            <a:t>уникальных участника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>
            <a:extLst>
              <a:ext uri="{FF2B5EF4-FFF2-40B4-BE49-F238E27FC236}">
                <a16:creationId xmlns:a16="http://schemas.microsoft.com/office/drawing/2014/main" id="{58C839C1-648F-4083-8F0B-63C5BBBBD0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EA1CDE38-4029-4C80-A785-51E0D99D20AB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>
                <a:sym typeface="Helvetica Neue" panose="02000503000000020004" pitchFamily="2" charset="0"/>
              </a:rPr>
              <a:t>Click to edit Master text styles</a:t>
            </a:r>
          </a:p>
          <a:p>
            <a:pPr lvl="1"/>
            <a:r>
              <a:rPr lang="ru-RU" altLang="ru-RU" noProof="0">
                <a:sym typeface="Helvetica Neue" panose="02000503000000020004" pitchFamily="2" charset="0"/>
              </a:rPr>
              <a:t>Second level</a:t>
            </a:r>
          </a:p>
          <a:p>
            <a:pPr lvl="2"/>
            <a:r>
              <a:rPr lang="ru-RU" altLang="ru-RU" noProof="0">
                <a:sym typeface="Helvetica Neue" panose="02000503000000020004" pitchFamily="2" charset="0"/>
              </a:rPr>
              <a:t>Third level</a:t>
            </a:r>
          </a:p>
          <a:p>
            <a:pPr lvl="3"/>
            <a:r>
              <a:rPr lang="ru-RU" altLang="ru-RU" noProof="0">
                <a:sym typeface="Helvetica Neue" panose="02000503000000020004" pitchFamily="2" charset="0"/>
              </a:rPr>
              <a:t>Fourth level</a:t>
            </a:r>
          </a:p>
          <a:p>
            <a:pPr lvl="4"/>
            <a:r>
              <a:rPr lang="ru-RU" altLang="ru-RU" noProof="0">
                <a:sym typeface="Helvetica Neue" panose="02000503000000020004" pitchFamily="2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charset="0"/>
      </a:defRPr>
    </a:lvl1pPr>
    <a:lvl2pPr indent="2286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charset="0"/>
      </a:defRPr>
    </a:lvl2pPr>
    <a:lvl3pPr indent="4572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charset="0"/>
      </a:defRPr>
    </a:lvl3pPr>
    <a:lvl4pPr indent="6858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charset="0"/>
      </a:defRPr>
    </a:lvl4pPr>
    <a:lvl5pPr indent="9144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>
            <a:extLst>
              <a:ext uri="{FF2B5EF4-FFF2-40B4-BE49-F238E27FC236}">
                <a16:creationId xmlns:a16="http://schemas.microsoft.com/office/drawing/2014/main" id="{4305B88E-9810-472A-A3A8-D2A44ED9822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123" name="Заметки 2">
            <a:extLst>
              <a:ext uri="{FF2B5EF4-FFF2-40B4-BE49-F238E27FC236}">
                <a16:creationId xmlns:a16="http://schemas.microsoft.com/office/drawing/2014/main" id="{5AD51068-717F-4E49-B823-01257002AA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>
              <a:latin typeface="Helvetica Neue" charset="0"/>
              <a:cs typeface="Helvetica Neue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>
            <a:extLst>
              <a:ext uri="{FF2B5EF4-FFF2-40B4-BE49-F238E27FC236}">
                <a16:creationId xmlns:a16="http://schemas.microsoft.com/office/drawing/2014/main" id="{4305B88E-9810-472A-A3A8-D2A44ED9822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123" name="Заметки 2">
            <a:extLst>
              <a:ext uri="{FF2B5EF4-FFF2-40B4-BE49-F238E27FC236}">
                <a16:creationId xmlns:a16="http://schemas.microsoft.com/office/drawing/2014/main" id="{5AD51068-717F-4E49-B823-01257002AA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dirty="0">
              <a:latin typeface="Helvetica Neue" charset="0"/>
              <a:cs typeface="Helvetica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104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>
            <a:extLst>
              <a:ext uri="{FF2B5EF4-FFF2-40B4-BE49-F238E27FC236}">
                <a16:creationId xmlns:a16="http://schemas.microsoft.com/office/drawing/2014/main" id="{4305B88E-9810-472A-A3A8-D2A44ED9822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123" name="Заметки 2">
            <a:extLst>
              <a:ext uri="{FF2B5EF4-FFF2-40B4-BE49-F238E27FC236}">
                <a16:creationId xmlns:a16="http://schemas.microsoft.com/office/drawing/2014/main" id="{5AD51068-717F-4E49-B823-01257002AA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>
              <a:latin typeface="Helvetica Neue" charset="0"/>
              <a:cs typeface="Helvetica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390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>
            <a:extLst>
              <a:ext uri="{FF2B5EF4-FFF2-40B4-BE49-F238E27FC236}">
                <a16:creationId xmlns:a16="http://schemas.microsoft.com/office/drawing/2014/main" id="{4305B88E-9810-472A-A3A8-D2A44ED9822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123" name="Заметки 2">
            <a:extLst>
              <a:ext uri="{FF2B5EF4-FFF2-40B4-BE49-F238E27FC236}">
                <a16:creationId xmlns:a16="http://schemas.microsoft.com/office/drawing/2014/main" id="{5AD51068-717F-4E49-B823-01257002AA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>
              <a:latin typeface="Helvetica Neue" charset="0"/>
              <a:cs typeface="Helvetica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846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827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6858000"/>
            <a:ext cx="24384000" cy="6858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800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24384000" cy="6858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800" dirty="0">
              <a:solidFill>
                <a:srgbClr val="FFFFFF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52679" y="7594599"/>
            <a:ext cx="8124822" cy="423545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4800" cap="all" spc="60" baseline="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52679" y="12411133"/>
            <a:ext cx="8124822" cy="552394"/>
          </a:xfrm>
        </p:spPr>
        <p:txBody>
          <a:bodyPr anchor="b"/>
          <a:lstStyle>
            <a:lvl1pPr>
              <a:spcBef>
                <a:spcPts val="0"/>
              </a:spcBef>
              <a:defRPr sz="3600" cap="none" spc="60" baseline="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dirty="0"/>
              <a:t>2017</a:t>
            </a:r>
            <a:r>
              <a:rPr lang="ru-RU" dirty="0"/>
              <a:t> г.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FF4B885-5B69-4FE3-925A-37317C9E4C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5027" y="863601"/>
            <a:ext cx="4829174" cy="11930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06" t="8893" r="31614" b="8893"/>
          <a:stretch/>
        </p:blipFill>
        <p:spPr>
          <a:xfrm>
            <a:off x="12192000" y="0"/>
            <a:ext cx="12192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034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6777" y="3943350"/>
            <a:ext cx="7219950" cy="8905876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иаграмма 3">
            <a:extLst>
              <a:ext uri="{FF2B5EF4-FFF2-40B4-BE49-F238E27FC236}">
                <a16:creationId xmlns:a16="http://schemas.microsoft.com/office/drawing/2014/main" id="{7D19B8BF-6038-462B-B8EC-3BE4E63232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559802" y="3943350"/>
            <a:ext cx="14957424" cy="8905876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4961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6778" y="3943350"/>
            <a:ext cx="5330824" cy="8905876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Таблица 6">
            <a:extLst>
              <a:ext uri="{FF2B5EF4-FFF2-40B4-BE49-F238E27FC236}">
                <a16:creationId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635750" y="3943350"/>
            <a:ext cx="16881476" cy="8905876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7391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Широкая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7" name="Таблица 6">
            <a:extLst>
              <a:ext uri="{FF2B5EF4-FFF2-40B4-BE49-F238E27FC236}">
                <a16:creationId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66774" y="3943350"/>
            <a:ext cx="22650452" cy="8905876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94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ая таблица с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6778" y="3943350"/>
            <a:ext cx="22650444" cy="3543300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Таблица 6">
            <a:extLst>
              <a:ext uri="{FF2B5EF4-FFF2-40B4-BE49-F238E27FC236}">
                <a16:creationId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66774" y="8020050"/>
            <a:ext cx="22650452" cy="4829176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8000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делитель слайдов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6858000"/>
            <a:ext cx="24384000" cy="6858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800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24384000" cy="6858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800" dirty="0">
              <a:solidFill>
                <a:srgbClr val="FFFFFF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07899" y="7594598"/>
            <a:ext cx="11109326" cy="538480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4800" cap="all" spc="60" baseline="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07901" y="3943351"/>
            <a:ext cx="11109326" cy="2178054"/>
          </a:xfrm>
        </p:spPr>
        <p:txBody>
          <a:bodyPr anchor="b"/>
          <a:lstStyle>
            <a:lvl1pPr>
              <a:spcBef>
                <a:spcPts val="0"/>
              </a:spcBef>
              <a:defRPr sz="3600" cap="none" spc="0" baseline="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1688" y="4819650"/>
            <a:ext cx="5395912" cy="4343400"/>
          </a:xfrm>
        </p:spPr>
        <p:txBody>
          <a:bodyPr anchor="ctr" anchorCtr="0"/>
          <a:lstStyle>
            <a:lvl1pPr>
              <a:spcBef>
                <a:spcPts val="0"/>
              </a:spcBef>
              <a:defRPr sz="30000" b="1" cap="all" spc="60" baseline="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5EC893C-D795-4CFC-AFF8-2309A981BD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5027" y="863601"/>
            <a:ext cx="4829174" cy="119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828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делитель с оглавлением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6858000"/>
            <a:ext cx="24384000" cy="6858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800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24384000" cy="6858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800" dirty="0">
              <a:solidFill>
                <a:srgbClr val="FFFFFF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976099" y="7575550"/>
            <a:ext cx="11541126" cy="5273676"/>
          </a:xfrm>
        </p:spPr>
        <p:txBody>
          <a:bodyPr anchor="t" anchorCtr="0"/>
          <a:lstStyle>
            <a:lvl1pPr marL="432000" marR="0" indent="-432000" algn="l" defTabSz="1828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20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 cap="none" spc="60" baseline="0">
                <a:solidFill>
                  <a:schemeClr val="bg2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432000" marR="0" lvl="0" indent="-432000" algn="l" defTabSz="1828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432000" marR="0" lvl="0" indent="-432000" algn="l" defTabSz="1828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1688" y="4819650"/>
            <a:ext cx="5395912" cy="4343400"/>
          </a:xfrm>
        </p:spPr>
        <p:txBody>
          <a:bodyPr anchor="ctr" anchorCtr="0"/>
          <a:lstStyle>
            <a:lvl1pPr>
              <a:spcBef>
                <a:spcPts val="0"/>
              </a:spcBef>
              <a:defRPr sz="30000" b="1" cap="all" spc="60" baseline="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07899" y="2209802"/>
            <a:ext cx="11109326" cy="3930648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4800" cap="all" spc="60" baseline="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C4DB284-29AA-4820-BBD7-507FB00402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5027" y="863601"/>
            <a:ext cx="4829174" cy="119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002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крупным показателем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>
                <a:solidFill>
                  <a:srgbClr val="FFFFFF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AA99AE-6A35-4C1E-8082-A4A87B5CA521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80C1A66E-447C-497E-B791-484EC723AC3C}"/>
              </a:ext>
            </a:extLst>
          </p:cNvPr>
          <p:cNvCxnSpPr/>
          <p:nvPr userDrawn="1"/>
        </p:nvCxnSpPr>
        <p:spPr>
          <a:xfrm>
            <a:off x="866777" y="1727200"/>
            <a:ext cx="22650446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Текст 7">
            <a:extLst>
              <a:ext uri="{FF2B5EF4-FFF2-40B4-BE49-F238E27FC236}">
                <a16:creationId xmlns:a16="http://schemas.microsoft.com/office/drawing/2014/main" id="{328E8370-30AB-4722-8DBA-593A635980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07898" y="3943350"/>
            <a:ext cx="11109324" cy="8905876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7">
            <a:extLst>
              <a:ext uri="{FF2B5EF4-FFF2-40B4-BE49-F238E27FC236}">
                <a16:creationId xmlns:a16="http://schemas.microsoft.com/office/drawing/2014/main" id="{093F2368-AD98-4728-93E4-1B37173036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6780" y="3486150"/>
            <a:ext cx="11109324" cy="3714708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30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4%</a:t>
            </a:r>
            <a:endParaRPr lang="ru-RU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F859D6E-70E9-4228-98FB-67588EF512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6776" y="863601"/>
            <a:ext cx="2533652" cy="633414"/>
          </a:xfrm>
          <a:prstGeom prst="rect">
            <a:avLst/>
          </a:prstGeom>
        </p:spPr>
      </p:pic>
      <p:sp>
        <p:nvSpPr>
          <p:cNvPr id="16" name="Текст 7">
            <a:extLst>
              <a:ext uri="{FF2B5EF4-FFF2-40B4-BE49-F238E27FC236}">
                <a16:creationId xmlns:a16="http://schemas.microsoft.com/office/drawing/2014/main" id="{35BF7473-8909-436F-9AC2-13A304FD55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6776" y="7677149"/>
            <a:ext cx="11109324" cy="5172078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56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подпись к показателю в несколько строк</a:t>
            </a:r>
          </a:p>
        </p:txBody>
      </p:sp>
    </p:spTree>
    <p:extLst>
      <p:ext uri="{BB962C8B-B14F-4D97-AF65-F5344CB8AC3E}">
        <p14:creationId xmlns:p14="http://schemas.microsoft.com/office/powerpoint/2010/main" val="2332419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ключ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6858000"/>
            <a:ext cx="24384000" cy="6858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800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24384000" cy="6858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800" dirty="0">
              <a:solidFill>
                <a:srgbClr val="FFFFFF"/>
              </a:solidFill>
            </a:endParaRP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09487" y="7689850"/>
            <a:ext cx="11541126" cy="5273676"/>
          </a:xfrm>
        </p:spPr>
        <p:txBody>
          <a:bodyPr anchor="b" anchorCtr="0"/>
          <a:lstStyle>
            <a:lvl1pPr marL="0" marR="0" indent="0" algn="l" defTabSz="1828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cap="none" spc="60" baseline="0">
                <a:solidFill>
                  <a:schemeClr val="bg2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ru-RU" dirty="0"/>
              <a:t>Пункт приема корреспонденции: </a:t>
            </a:r>
          </a:p>
          <a:p>
            <a:pPr lvl="0"/>
            <a:r>
              <a:rPr lang="ru-RU" dirty="0"/>
              <a:t>Москва, </a:t>
            </a:r>
            <a:r>
              <a:rPr lang="ru-RU" dirty="0" err="1"/>
              <a:t>Сандуновский</a:t>
            </a:r>
            <a:r>
              <a:rPr lang="ru-RU" dirty="0"/>
              <a:t> пер., д. 3, стр. 1, телефон +7 495 621-09-61</a:t>
            </a:r>
          </a:p>
          <a:p>
            <a:pPr lvl="0"/>
            <a:r>
              <a:rPr lang="ru-RU" dirty="0"/>
              <a:t>Почтовый адрес: 107016, Москва, ул. Неглинная, д. 12</a:t>
            </a:r>
          </a:p>
          <a:p>
            <a:pPr lvl="0"/>
            <a:r>
              <a:rPr lang="ru-RU" dirty="0"/>
              <a:t>Контактный центр: 8 800 250-40-72, +7 495 771-91-00</a:t>
            </a:r>
          </a:p>
          <a:p>
            <a:pPr lvl="0"/>
            <a:r>
              <a:rPr lang="ru-RU" dirty="0"/>
              <a:t>Факс: +7 495 621-64-65, +7 495 621-62-88</a:t>
            </a:r>
          </a:p>
          <a:p>
            <a:pPr lvl="0"/>
            <a:r>
              <a:rPr lang="ru-RU" dirty="0"/>
              <a:t>Сайт: www.cbr.ru</a:t>
            </a:r>
          </a:p>
          <a:p>
            <a:pPr lvl="0"/>
            <a:r>
              <a:rPr lang="ru-RU" dirty="0"/>
              <a:t>Электронная почта: fps@cbr.ru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07899" y="2209802"/>
            <a:ext cx="11109326" cy="3930648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4800" cap="all" spc="60" baseline="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ru-RU" dirty="0"/>
              <a:t>Спасибо </a:t>
            </a:r>
          </a:p>
          <a:p>
            <a:pPr lvl="0"/>
            <a:r>
              <a:rPr lang="ru-RU" dirty="0"/>
              <a:t>за внимание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0A5C40E-F195-4350-B935-ADE7C8F729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5027" y="863601"/>
            <a:ext cx="4829174" cy="119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5151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srgbClr val="1B1B1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888A8D"/>
                </a:solidFill>
              </a:rPr>
              <a:t>Колонтитул раздела или подраздела</a:t>
            </a:r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6" name="SlideLogoSeparator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2908335" y="13068109"/>
            <a:ext cx="109046" cy="372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/>
          <a:p>
            <a:pPr algn="r" defTabSz="1778810" fontAlgn="base">
              <a:spcBef>
                <a:spcPct val="0"/>
              </a:spcBef>
              <a:spcAft>
                <a:spcPct val="0"/>
              </a:spcAft>
            </a:pPr>
            <a:endParaRPr lang="en-US" sz="2384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8476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ижний колонтитул 4">
            <a:extLst>
              <a:ext uri="{FF2B5EF4-FFF2-40B4-BE49-F238E27FC236}">
                <a16:creationId xmlns:a16="http://schemas.microsoft.com/office/drawing/2014/main" id="{795DE65F-AEC4-42F8-AE14-6CFCF7F12C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14876" y="863601"/>
            <a:ext cx="16878300" cy="64800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Колонтитул раздела или подраздела</a:t>
            </a:r>
          </a:p>
        </p:txBody>
      </p:sp>
      <p:sp>
        <p:nvSpPr>
          <p:cNvPr id="15" name="Номер слайда 5">
            <a:extLst>
              <a:ext uri="{FF2B5EF4-FFF2-40B4-BE49-F238E27FC236}">
                <a16:creationId xmlns:a16="http://schemas.microsoft.com/office/drawing/2014/main" id="{758F2AC6-6672-44E2-A8A9-32EB81226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028149" y="863602"/>
            <a:ext cx="1489074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3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AA99AE-6A35-4C1E-8082-A4A87B5CA52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Line 10">
            <a:extLst>
              <a:ext uri="{FF2B5EF4-FFF2-40B4-BE49-F238E27FC236}">
                <a16:creationId xmlns:a16="http://schemas.microsoft.com/office/drawing/2014/main" id="{70E64C6A-78AE-4547-94F4-A7E658DB2EF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219205" y="1815500"/>
            <a:ext cx="22023418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6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511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>
            <a:extLst>
              <a:ext uri="{FF2B5EF4-FFF2-40B4-BE49-F238E27FC236}">
                <a16:creationId xmlns:a16="http://schemas.microsoft.com/office/drawing/2014/main" id="{868D1A79-0555-C24E-AC19-8597029C75B0}"/>
              </a:ext>
            </a:extLst>
          </p:cNvPr>
          <p:cNvSpPr/>
          <p:nvPr userDrawn="1"/>
        </p:nvSpPr>
        <p:spPr>
          <a:xfrm>
            <a:off x="0" y="0"/>
            <a:ext cx="24384000" cy="6858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800" dirty="0">
              <a:solidFill>
                <a:srgbClr val="FFFFFF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6858000"/>
            <a:ext cx="24384000" cy="6858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800" dirty="0">
              <a:solidFill>
                <a:srgbClr val="FFFFFF"/>
              </a:solidFill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07900" y="7594599"/>
            <a:ext cx="9185276" cy="423545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5600" cap="all" spc="60" baseline="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07900" y="12411133"/>
            <a:ext cx="9185276" cy="552394"/>
          </a:xfrm>
        </p:spPr>
        <p:txBody>
          <a:bodyPr anchor="b"/>
          <a:lstStyle>
            <a:lvl1pPr>
              <a:spcBef>
                <a:spcPts val="0"/>
              </a:spcBef>
              <a:defRPr sz="3600" cap="none" spc="60" baseline="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5027" y="863600"/>
            <a:ext cx="7298246" cy="180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134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 dirty="0">
              <a:solidFill>
                <a:srgbClr val="888A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310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зисы в 4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6776" y="3943350"/>
            <a:ext cx="5330824" cy="3695700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5" name="Текст 7">
            <a:extLst>
              <a:ext uri="{FF2B5EF4-FFF2-40B4-BE49-F238E27FC236}">
                <a16:creationId xmlns:a16="http://schemas.microsoft.com/office/drawing/2014/main" id="{19A166C2-0FC5-4C62-B1C8-A2E9D3DA35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635750" y="3943350"/>
            <a:ext cx="5330824" cy="3695700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6" name="Текст 7">
            <a:extLst>
              <a:ext uri="{FF2B5EF4-FFF2-40B4-BE49-F238E27FC236}">
                <a16:creationId xmlns:a16="http://schemas.microsoft.com/office/drawing/2014/main" id="{7DF90D02-C38A-4C8E-BE27-B09AFCC1C4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407900" y="3943350"/>
            <a:ext cx="5330824" cy="3695700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7" name="Текст 7">
            <a:extLst>
              <a:ext uri="{FF2B5EF4-FFF2-40B4-BE49-F238E27FC236}">
                <a16:creationId xmlns:a16="http://schemas.microsoft.com/office/drawing/2014/main" id="{FDC2D01E-6E23-46AF-88FD-5810F4C0FE1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180050" y="3943350"/>
            <a:ext cx="5330824" cy="3695700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8" name="Текст 7">
            <a:extLst>
              <a:ext uri="{FF2B5EF4-FFF2-40B4-BE49-F238E27FC236}">
                <a16:creationId xmlns:a16="http://schemas.microsoft.com/office/drawing/2014/main" id="{8CD2E874-F798-449B-AF52-6E519928659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66776" y="8379256"/>
            <a:ext cx="5330824" cy="3695700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9" name="Текст 7">
            <a:extLst>
              <a:ext uri="{FF2B5EF4-FFF2-40B4-BE49-F238E27FC236}">
                <a16:creationId xmlns:a16="http://schemas.microsoft.com/office/drawing/2014/main" id="{8D8FCC09-FB67-4021-814D-A90AB3AA44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635750" y="8379256"/>
            <a:ext cx="5330824" cy="3695700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0" name="Текст 7">
            <a:extLst>
              <a:ext uri="{FF2B5EF4-FFF2-40B4-BE49-F238E27FC236}">
                <a16:creationId xmlns:a16="http://schemas.microsoft.com/office/drawing/2014/main" id="{F12346B4-8A43-495A-AB40-34684AAD887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2407900" y="8379256"/>
            <a:ext cx="5330824" cy="3695700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1" name="Текст 7">
            <a:extLst>
              <a:ext uri="{FF2B5EF4-FFF2-40B4-BE49-F238E27FC236}">
                <a16:creationId xmlns:a16="http://schemas.microsoft.com/office/drawing/2014/main" id="{5159B785-97A0-4186-AABD-4FE1A5BAF4B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8180050" y="8379256"/>
            <a:ext cx="5330824" cy="3695700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064893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6776" y="3943350"/>
            <a:ext cx="11109324" cy="8905876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407903" y="3943350"/>
            <a:ext cx="11109318" cy="8905876"/>
          </a:xfrm>
          <a:solidFill>
            <a:schemeClr val="bg2"/>
          </a:solidFill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0267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 в 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6776" y="9884207"/>
            <a:ext cx="11109324" cy="296501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6783" y="3943351"/>
            <a:ext cx="11109318" cy="5467350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 dirty="0"/>
          </a:p>
        </p:txBody>
      </p:sp>
      <p:sp>
        <p:nvSpPr>
          <p:cNvPr id="7" name="Текст 7">
            <a:extLst>
              <a:ext uri="{FF2B5EF4-FFF2-40B4-BE49-F238E27FC236}">
                <a16:creationId xmlns:a16="http://schemas.microsoft.com/office/drawing/2014/main" id="{F2786F94-0219-4D50-AE47-BFADD00557D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407894" y="9884207"/>
            <a:ext cx="11109324" cy="296501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9">
            <a:extLst>
              <a:ext uri="{FF2B5EF4-FFF2-40B4-BE49-F238E27FC236}">
                <a16:creationId xmlns:a16="http://schemas.microsoft.com/office/drawing/2014/main" id="{08194C61-3908-4D9E-ADA8-AD85B6B49F2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2407901" y="3943351"/>
            <a:ext cx="11109318" cy="5467350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5376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 в 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6776" y="9884207"/>
            <a:ext cx="7219948" cy="296501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6784" y="3943351"/>
            <a:ext cx="7219944" cy="5467350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 dirty="0"/>
          </a:p>
        </p:txBody>
      </p:sp>
      <p:sp>
        <p:nvSpPr>
          <p:cNvPr id="11" name="Текст 7">
            <a:extLst>
              <a:ext uri="{FF2B5EF4-FFF2-40B4-BE49-F238E27FC236}">
                <a16:creationId xmlns:a16="http://schemas.microsoft.com/office/drawing/2014/main" id="{DCBD97CA-2B21-43E5-B3A6-4E3A6887B72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559800" y="9884207"/>
            <a:ext cx="7267576" cy="296501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Рисунок 9">
            <a:extLst>
              <a:ext uri="{FF2B5EF4-FFF2-40B4-BE49-F238E27FC236}">
                <a16:creationId xmlns:a16="http://schemas.microsoft.com/office/drawing/2014/main" id="{9BB48594-CDF5-4760-829E-7067E397D5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559808" y="3943351"/>
            <a:ext cx="7267568" cy="5467350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 dirty="0"/>
          </a:p>
        </p:txBody>
      </p:sp>
      <p:sp>
        <p:nvSpPr>
          <p:cNvPr id="13" name="Текст 7">
            <a:extLst>
              <a:ext uri="{FF2B5EF4-FFF2-40B4-BE49-F238E27FC236}">
                <a16:creationId xmlns:a16="http://schemas.microsoft.com/office/drawing/2014/main" id="{8EDE3255-D331-473E-9F80-45DF45BC78A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6249640" y="9884207"/>
            <a:ext cx="7267576" cy="296501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4" name="Рисунок 9">
            <a:extLst>
              <a:ext uri="{FF2B5EF4-FFF2-40B4-BE49-F238E27FC236}">
                <a16:creationId xmlns:a16="http://schemas.microsoft.com/office/drawing/2014/main" id="{988FBD5B-1F8B-4DA1-9167-A98867F784D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6249648" y="3943351"/>
            <a:ext cx="7267568" cy="5467350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8705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ое изображение с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6778" y="3943350"/>
            <a:ext cx="22650444" cy="3543300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3">
            <a:extLst>
              <a:ext uri="{FF2B5EF4-FFF2-40B4-BE49-F238E27FC236}">
                <a16:creationId xmlns:a16="http://schemas.microsoft.com/office/drawing/2014/main" id="{A0A68313-7CA3-4A32-A17E-CB916613E00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66777" y="7981951"/>
            <a:ext cx="22650450" cy="4870450"/>
          </a:xfrm>
          <a:solidFill>
            <a:schemeClr val="bg2"/>
          </a:solidFill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4085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6776" y="3943350"/>
            <a:ext cx="9182100" cy="8905876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иаграмма 3">
            <a:extLst>
              <a:ext uri="{FF2B5EF4-FFF2-40B4-BE49-F238E27FC236}">
                <a16:creationId xmlns:a16="http://schemas.microsoft.com/office/drawing/2014/main" id="{7D19B8BF-6038-462B-B8EC-3BE4E63232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12407900" y="3943350"/>
            <a:ext cx="5349876" cy="8905876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 dirty="0"/>
          </a:p>
        </p:txBody>
      </p:sp>
      <p:sp>
        <p:nvSpPr>
          <p:cNvPr id="9" name="Диаграмма 3">
            <a:extLst>
              <a:ext uri="{FF2B5EF4-FFF2-40B4-BE49-F238E27FC236}">
                <a16:creationId xmlns:a16="http://schemas.microsoft.com/office/drawing/2014/main" id="{167A4ACF-9947-4AF0-89F5-3536622AB2A3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8180050" y="3943350"/>
            <a:ext cx="5337172" cy="8905876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1481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5F56CF-2AEF-4193-83AF-48D8AA396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775" y="2215012"/>
            <a:ext cx="22650450" cy="121398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EABFE4-ED0F-4CD1-9EC3-8D558C175C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6306" y="3951305"/>
            <a:ext cx="22640920" cy="55228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5DE65F-AEC4-42F8-AE14-6CFCF7F12C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14876" y="863601"/>
            <a:ext cx="16878300" cy="64800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58F2AC6-6672-44E2-A8A9-32EB81226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028149" y="863602"/>
            <a:ext cx="1489074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3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 dirty="0">
              <a:solidFill>
                <a:srgbClr val="888A8D"/>
              </a:solidFill>
            </a:endParaRPr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1CB045B0-C148-4BCB-A129-CADC19CDA1E7}"/>
              </a:ext>
            </a:extLst>
          </p:cNvPr>
          <p:cNvCxnSpPr/>
          <p:nvPr userDrawn="1"/>
        </p:nvCxnSpPr>
        <p:spPr>
          <a:xfrm>
            <a:off x="866777" y="1733550"/>
            <a:ext cx="2265045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D8C4910-12A5-47A1-A219-F6CDF997B2AA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866776" y="863601"/>
            <a:ext cx="2533652" cy="63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266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56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047">
          <p15:clr>
            <a:srgbClr val="F26B43"/>
          </p15:clr>
        </p15:guide>
        <p15:guide id="2" pos="7407">
          <p15:clr>
            <a:srgbClr val="F26B43"/>
          </p15:clr>
        </p15:guide>
        <p15:guide id="3" pos="273">
          <p15:clr>
            <a:srgbClr val="F26B43"/>
          </p15:clr>
        </p15:guide>
        <p15:guide id="4" orient="horz" pos="272">
          <p15:clr>
            <a:srgbClr val="F26B43"/>
          </p15:clr>
        </p15:guide>
        <p15:guide id="5" pos="879">
          <p15:clr>
            <a:srgbClr val="F26B43"/>
          </p15:clr>
        </p15:guide>
        <p15:guide id="6" pos="741">
          <p15:clr>
            <a:srgbClr val="F26B43"/>
          </p15:clr>
        </p15:guide>
        <p15:guide id="7" pos="1368">
          <p15:clr>
            <a:srgbClr val="F26B43"/>
          </p15:clr>
        </p15:guide>
        <p15:guide id="8" pos="1485">
          <p15:clr>
            <a:srgbClr val="F26B43"/>
          </p15:clr>
        </p15:guide>
        <p15:guide id="9" pos="1952">
          <p15:clr>
            <a:srgbClr val="F26B43"/>
          </p15:clr>
        </p15:guide>
        <p15:guide id="10" pos="2090">
          <p15:clr>
            <a:srgbClr val="F26B43"/>
          </p15:clr>
        </p15:guide>
        <p15:guide id="11" pos="2547">
          <p15:clr>
            <a:srgbClr val="F26B43"/>
          </p15:clr>
        </p15:guide>
        <p15:guide id="12" pos="2696">
          <p15:clr>
            <a:srgbClr val="F26B43"/>
          </p15:clr>
        </p15:guide>
        <p15:guide id="13" pos="3165">
          <p15:clr>
            <a:srgbClr val="F26B43"/>
          </p15:clr>
        </p15:guide>
        <p15:guide id="14" pos="3300">
          <p15:clr>
            <a:srgbClr val="F26B43"/>
          </p15:clr>
        </p15:guide>
        <p15:guide id="15" pos="3772">
          <p15:clr>
            <a:srgbClr val="F26B43"/>
          </p15:clr>
        </p15:guide>
        <p15:guide id="16" pos="3908">
          <p15:clr>
            <a:srgbClr val="F26B43"/>
          </p15:clr>
        </p15:guide>
        <p15:guide id="17" pos="4377">
          <p15:clr>
            <a:srgbClr val="F26B43"/>
          </p15:clr>
        </p15:guide>
        <p15:guide id="18" pos="4512">
          <p15:clr>
            <a:srgbClr val="F26B43"/>
          </p15:clr>
        </p15:guide>
        <p15:guide id="19" pos="4985">
          <p15:clr>
            <a:srgbClr val="F26B43"/>
          </p15:clr>
        </p15:guide>
        <p15:guide id="20" pos="5118">
          <p15:clr>
            <a:srgbClr val="F26B43"/>
          </p15:clr>
        </p15:guide>
        <p15:guide id="21" pos="5589">
          <p15:clr>
            <a:srgbClr val="F26B43"/>
          </p15:clr>
        </p15:guide>
        <p15:guide id="22" pos="5726">
          <p15:clr>
            <a:srgbClr val="F26B43"/>
          </p15:clr>
        </p15:guide>
        <p15:guide id="23" pos="6195">
          <p15:clr>
            <a:srgbClr val="F26B43"/>
          </p15:clr>
        </p15:guide>
        <p15:guide id="24" pos="6332">
          <p15:clr>
            <a:srgbClr val="F26B43"/>
          </p15:clr>
        </p15:guide>
        <p15:guide id="25" pos="6801">
          <p15:clr>
            <a:srgbClr val="F26B43"/>
          </p15:clr>
        </p15:guide>
        <p15:guide id="26" pos="6938">
          <p15:clr>
            <a:srgbClr val="F26B43"/>
          </p15:clr>
        </p15:guide>
        <p15:guide id="27" orient="horz" pos="2160">
          <p15:clr>
            <a:srgbClr val="F26B43"/>
          </p15:clr>
        </p15:guide>
        <p15:guide id="28" orient="horz" pos="696">
          <p15:clr>
            <a:srgbClr val="F26B43"/>
          </p15:clr>
        </p15:guide>
        <p15:guide id="29" orient="horz" pos="1242">
          <p15:clr>
            <a:srgbClr val="F26B43"/>
          </p15:clr>
        </p15:guide>
        <p15:guide id="30" orient="horz" pos="10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id="{4698649A-7758-45EF-AF2D-2D0D63B918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76659" y="7117611"/>
            <a:ext cx="11059810" cy="545575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endParaRPr lang="ru-RU" sz="3600" dirty="0"/>
          </a:p>
          <a:p>
            <a:pPr>
              <a:lnSpc>
                <a:spcPct val="120000"/>
              </a:lnSpc>
            </a:pPr>
            <a:endParaRPr lang="ru-RU" sz="3600" dirty="0"/>
          </a:p>
          <a:p>
            <a:pPr>
              <a:lnSpc>
                <a:spcPct val="120000"/>
              </a:lnSpc>
            </a:pPr>
            <a:r>
              <a:rPr lang="ru-RU" sz="4000" dirty="0"/>
              <a:t>ОБ УРОВНЕ ФИНАНСОВОЙ ГРАМОТНОСТИ населения и субъектов МСП Новосибирской области </a:t>
            </a:r>
          </a:p>
          <a:p>
            <a:pPr>
              <a:lnSpc>
                <a:spcPct val="120000"/>
              </a:lnSpc>
            </a:pPr>
            <a:r>
              <a:rPr lang="ru-RU" sz="4000" dirty="0"/>
              <a:t>(по результатам онлайн-зачета </a:t>
            </a:r>
          </a:p>
          <a:p>
            <a:pPr>
              <a:lnSpc>
                <a:spcPct val="120000"/>
              </a:lnSpc>
            </a:pPr>
            <a:r>
              <a:rPr lang="ru-RU" sz="4000" dirty="0"/>
              <a:t>банка России)</a:t>
            </a:r>
          </a:p>
          <a:p>
            <a:pPr>
              <a:lnSpc>
                <a:spcPct val="120000"/>
              </a:lnSpc>
            </a:pPr>
            <a:endParaRPr lang="ru-RU" sz="3600" dirty="0"/>
          </a:p>
          <a:p>
            <a:pPr>
              <a:lnSpc>
                <a:spcPct val="120000"/>
              </a:lnSpc>
            </a:pPr>
            <a:r>
              <a:rPr lang="ru-RU" sz="3600" dirty="0"/>
              <a:t>	</a:t>
            </a:r>
          </a:p>
          <a:p>
            <a:pPr>
              <a:lnSpc>
                <a:spcPct val="120000"/>
              </a:lnSpc>
            </a:pPr>
            <a:r>
              <a:rPr lang="ru-RU" sz="3600" dirty="0"/>
              <a:t>	</a:t>
            </a:r>
          </a:p>
          <a:p>
            <a:pPr>
              <a:lnSpc>
                <a:spcPct val="120000"/>
              </a:lnSpc>
            </a:pPr>
            <a:endParaRPr lang="ru-RU" sz="3200" dirty="0"/>
          </a:p>
          <a:p>
            <a:pPr>
              <a:lnSpc>
                <a:spcPct val="120000"/>
              </a:lnSpc>
            </a:pPr>
            <a:endParaRPr lang="ru-RU" sz="3200" dirty="0"/>
          </a:p>
          <a:p>
            <a:pPr>
              <a:lnSpc>
                <a:spcPct val="120000"/>
              </a:lnSpc>
            </a:pPr>
            <a:endParaRPr lang="ru-RU" sz="2800" dirty="0"/>
          </a:p>
          <a:p>
            <a:pPr>
              <a:lnSpc>
                <a:spcPct val="120000"/>
              </a:lnSpc>
            </a:pPr>
            <a:endParaRPr lang="ru-RU" sz="2800" dirty="0"/>
          </a:p>
          <a:p>
            <a:pPr>
              <a:lnSpc>
                <a:spcPct val="120000"/>
              </a:lnSpc>
            </a:pPr>
            <a:endParaRPr lang="ru-RU" sz="28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3B68B3-1134-454F-9198-1680EF4F716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76659" y="12790077"/>
            <a:ext cx="8897274" cy="552394"/>
          </a:xfrm>
        </p:spPr>
        <p:txBody>
          <a:bodyPr>
            <a:normAutofit/>
          </a:bodyPr>
          <a:lstStyle/>
          <a:p>
            <a:r>
              <a:rPr lang="ru-RU" dirty="0"/>
              <a:t>ИЮНЬ 2022 г.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A1C49875-ADE1-4E81-8E48-D8330837A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7063" y="-16804"/>
            <a:ext cx="12206937" cy="13732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6486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ABAE4F8B-A60E-43F7-8C70-C78DC0541A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871520" y="7074024"/>
            <a:ext cx="10769452" cy="4235450"/>
          </a:xfrm>
        </p:spPr>
        <p:txBody>
          <a:bodyPr/>
          <a:lstStyle/>
          <a:p>
            <a:r>
              <a:rPr lang="ru-RU" sz="6000" b="1" dirty="0">
                <a:latin typeface="Calibri" panose="020F0502020204030204" pitchFamily="34" charset="0"/>
                <a:cs typeface="Calibri" panose="020F0502020204030204" pitchFamily="34" charset="0"/>
              </a:rPr>
              <a:t>БЛАГОДАРЮ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168385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>
            <a:extLst>
              <a:ext uri="{FF2B5EF4-FFF2-40B4-BE49-F238E27FC236}">
                <a16:creationId xmlns:a16="http://schemas.microsoft.com/office/drawing/2014/main" id="{FB894B11-6429-4F91-B72B-8CF082E016C1}"/>
              </a:ext>
            </a:extLst>
          </p:cNvPr>
          <p:cNvSpPr txBox="1">
            <a:spLocks/>
          </p:cNvSpPr>
          <p:nvPr/>
        </p:nvSpPr>
        <p:spPr bwMode="auto">
          <a:xfrm>
            <a:off x="16866630" y="2452508"/>
            <a:ext cx="5500314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>
            <a:defPPr>
              <a:defRPr lang="ru-RU"/>
            </a:defPPr>
            <a:lvl1pPr algn="r"/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l"/>
            <a:r>
              <a:rPr lang="ru-RU" sz="3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Проводится с 2018 года</a:t>
            </a:r>
            <a:endParaRPr lang="ru-RU" altLang="ru-RU" sz="48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ALS Hauss Bold" charset="0"/>
            </a:endParaRPr>
          </a:p>
        </p:txBody>
      </p:sp>
      <p:pic>
        <p:nvPicPr>
          <p:cNvPr id="3076" name="Picture 3">
            <a:extLst>
              <a:ext uri="{FF2B5EF4-FFF2-40B4-BE49-F238E27FC236}">
                <a16:creationId xmlns:a16="http://schemas.microsoft.com/office/drawing/2014/main" id="{C87241E4-0E2C-432B-9ED9-A060469C9E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432" y="2181836"/>
            <a:ext cx="3597382" cy="88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3B82A81-76A2-480A-AB0C-C65B65883E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1248" y="2041698"/>
            <a:ext cx="2800350" cy="11620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D1E2B8-2EE4-4A7E-90DA-79486C1DA115}"/>
              </a:ext>
            </a:extLst>
          </p:cNvPr>
          <p:cNvSpPr txBox="1"/>
          <p:nvPr/>
        </p:nvSpPr>
        <p:spPr>
          <a:xfrm>
            <a:off x="2974976" y="2181836"/>
            <a:ext cx="277588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Организаторы </a:t>
            </a:r>
          </a:p>
          <a:p>
            <a:pPr algn="r"/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>зачета 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8B460684-F955-4F8C-8166-B622AAD3E57C}"/>
              </a:ext>
            </a:extLst>
          </p:cNvPr>
          <p:cNvCxnSpPr>
            <a:cxnSpLocks/>
          </p:cNvCxnSpPr>
          <p:nvPr/>
        </p:nvCxnSpPr>
        <p:spPr bwMode="auto">
          <a:xfrm>
            <a:off x="11493356" y="2041698"/>
            <a:ext cx="0" cy="1162050"/>
          </a:xfrm>
          <a:prstGeom prst="line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152A83C-437B-4A7D-822B-4F06148A380C}"/>
              </a:ext>
            </a:extLst>
          </p:cNvPr>
          <p:cNvSpPr/>
          <p:nvPr/>
        </p:nvSpPr>
        <p:spPr>
          <a:xfrm>
            <a:off x="828518" y="4625752"/>
            <a:ext cx="12799771" cy="6192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Цели проведения зачета</a:t>
            </a:r>
          </a:p>
          <a:p>
            <a:pPr>
              <a:lnSpc>
                <a:spcPct val="150000"/>
              </a:lnSpc>
            </a:pPr>
            <a:endParaRPr lang="ru-RU" sz="3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485900" lvl="2" indent="-57150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сбор статистической информации об уровне финансовой грамотности</a:t>
            </a:r>
          </a:p>
          <a:p>
            <a:pPr lvl="2"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endParaRPr lang="ru-RU" sz="3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485900" lvl="2" indent="-571500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повышение уровня финансовой грамотности</a:t>
            </a:r>
          </a:p>
          <a:p>
            <a:pPr lvl="2"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endParaRPr lang="ru-RU" sz="3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485900" lvl="2" indent="-571500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популяризация темы финансовой грамотности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38EF829-D836-46FA-8041-410A1F57D1F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560" t="15215" r="4765" b="45530"/>
          <a:stretch/>
        </p:blipFill>
        <p:spPr>
          <a:xfrm>
            <a:off x="13453279" y="5368404"/>
            <a:ext cx="10102203" cy="7408282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4F612DC-D974-4CCE-A78F-155F653A51DB}"/>
              </a:ext>
            </a:extLst>
          </p:cNvPr>
          <p:cNvSpPr/>
          <p:nvPr/>
        </p:nvSpPr>
        <p:spPr>
          <a:xfrm>
            <a:off x="5598953" y="844021"/>
            <a:ext cx="117888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Всероссийский онлайн-зачет по финансовой грамотности</a:t>
            </a: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2726D2D-3B9D-4880-B2ED-77E86D54A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2</a:t>
            </a:fld>
            <a:endParaRPr lang="ru-RU" dirty="0">
              <a:solidFill>
                <a:srgbClr val="888A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00146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>
            <a:extLst>
              <a:ext uri="{FF2B5EF4-FFF2-40B4-BE49-F238E27FC236}">
                <a16:creationId xmlns:a16="http://schemas.microsoft.com/office/drawing/2014/main" id="{FB894B11-6429-4F91-B72B-8CF082E016C1}"/>
              </a:ext>
            </a:extLst>
          </p:cNvPr>
          <p:cNvSpPr txBox="1">
            <a:spLocks/>
          </p:cNvSpPr>
          <p:nvPr/>
        </p:nvSpPr>
        <p:spPr bwMode="auto">
          <a:xfrm>
            <a:off x="1003287" y="2139718"/>
            <a:ext cx="17929847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>
            <a:defPPr>
              <a:defRPr lang="ru-RU"/>
            </a:defPPr>
            <a:lvl1pPr algn="r"/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l"/>
            <a:r>
              <a:rPr lang="ru-RU" sz="36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Проводился с </a:t>
            </a:r>
            <a:r>
              <a:rPr lang="en-US" sz="3600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 </a:t>
            </a:r>
            <a:r>
              <a:rPr lang="ru-RU" sz="3600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ноября по 18 декабря 2021 года</a:t>
            </a:r>
            <a:r>
              <a:rPr lang="ru-RU" sz="36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для населения и предпринимателей</a:t>
            </a:r>
            <a:endParaRPr lang="ru-RU" altLang="ru-RU" sz="4800" i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  <a:sym typeface="ALS Hauss Bold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152A83C-437B-4A7D-822B-4F06148A380C}"/>
              </a:ext>
            </a:extLst>
          </p:cNvPr>
          <p:cNvSpPr/>
          <p:nvPr/>
        </p:nvSpPr>
        <p:spPr>
          <a:xfrm>
            <a:off x="999621" y="3690120"/>
            <a:ext cx="9392180" cy="2707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зачете приняли участие 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631 455 </a:t>
            </a:r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уникальных участников*: </a:t>
            </a:r>
          </a:p>
          <a:p>
            <a:pPr lvl="2">
              <a:lnSpc>
                <a:spcPct val="120000"/>
              </a:lnSpc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623 727 </a:t>
            </a:r>
            <a:r>
              <a:rPr lang="ru-RU" sz="3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зачете для населения  </a:t>
            </a:r>
          </a:p>
          <a:p>
            <a:pPr lvl="2">
              <a:lnSpc>
                <a:spcPct val="120000"/>
              </a:lnSpc>
              <a:spcAft>
                <a:spcPts val="1200"/>
              </a:spcAft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7 728 </a:t>
            </a:r>
            <a:r>
              <a:rPr lang="ru-RU" sz="3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зачете для предпринимателей</a:t>
            </a:r>
            <a:endParaRPr lang="en-US" sz="3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DB0C7E-9932-42D5-BA52-8937C62D174F}"/>
              </a:ext>
            </a:extLst>
          </p:cNvPr>
          <p:cNvSpPr txBox="1"/>
          <p:nvPr/>
        </p:nvSpPr>
        <p:spPr>
          <a:xfrm>
            <a:off x="1030905" y="12201774"/>
            <a:ext cx="147715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*пользователи, имеющие уникальное сочетание e-mail и ФИО, указанных при регистрации</a:t>
            </a:r>
          </a:p>
          <a:p>
            <a:r>
              <a:rPr lang="ru-RU" dirty="0"/>
              <a:t>** это попытка участника, при которой он набрал наибольшее количество баллов (из 30 возможных)  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D6B4070B-7220-46EF-8AFD-BC3AC1740D21}"/>
              </a:ext>
            </a:extLst>
          </p:cNvPr>
          <p:cNvSpPr/>
          <p:nvPr/>
        </p:nvSpPr>
        <p:spPr>
          <a:xfrm>
            <a:off x="1030905" y="8964362"/>
            <a:ext cx="7386699" cy="2119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ru-RU" sz="3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Население </a:t>
            </a:r>
          </a:p>
          <a:p>
            <a:pPr>
              <a:lnSpc>
                <a:spcPct val="120000"/>
              </a:lnSpc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47%</a:t>
            </a:r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участников при первой попытке</a:t>
            </a:r>
          </a:p>
          <a:p>
            <a:pPr>
              <a:lnSpc>
                <a:spcPct val="120000"/>
              </a:lnSpc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66%</a:t>
            </a:r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при лучшей попытке**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9F3137D-0509-4108-97F2-FA11DC379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1878" y="6065912"/>
            <a:ext cx="6783842" cy="7277501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C40B0F3-BFA4-432C-A2E3-59751F2DB5D8}"/>
              </a:ext>
            </a:extLst>
          </p:cNvPr>
          <p:cNvSpPr/>
          <p:nvPr/>
        </p:nvSpPr>
        <p:spPr>
          <a:xfrm>
            <a:off x="9651722" y="8984582"/>
            <a:ext cx="7386699" cy="2784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ru-RU" sz="3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Предприниматели </a:t>
            </a:r>
          </a:p>
          <a:p>
            <a:pPr>
              <a:lnSpc>
                <a:spcPct val="120000"/>
              </a:lnSpc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участников при первой попытке</a:t>
            </a:r>
          </a:p>
          <a:p>
            <a:pPr>
              <a:lnSpc>
                <a:spcPct val="120000"/>
              </a:lnSpc>
            </a:pP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при лучшей попытке**</a:t>
            </a:r>
          </a:p>
          <a:p>
            <a:pPr>
              <a:lnSpc>
                <a:spcPct val="120000"/>
              </a:lnSpc>
            </a:pPr>
            <a:endParaRPr lang="ru-RU" sz="3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063A707-1AD4-49CC-B803-1528D3228F8F}"/>
              </a:ext>
            </a:extLst>
          </p:cNvPr>
          <p:cNvSpPr/>
          <p:nvPr/>
        </p:nvSpPr>
        <p:spPr>
          <a:xfrm>
            <a:off x="4896386" y="8086426"/>
            <a:ext cx="54954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УСПЕШНО ПРОШЛИ ЗАЧЕТ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8029D648-E1E9-4BC3-9D5B-60FAF41B39DD}"/>
              </a:ext>
            </a:extLst>
          </p:cNvPr>
          <p:cNvCxnSpPr>
            <a:cxnSpLocks/>
          </p:cNvCxnSpPr>
          <p:nvPr/>
        </p:nvCxnSpPr>
        <p:spPr bwMode="auto">
          <a:xfrm>
            <a:off x="8807624" y="9368550"/>
            <a:ext cx="0" cy="1715175"/>
          </a:xfrm>
          <a:prstGeom prst="line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CF48725A-1619-4AB7-A113-A36D81DF5906}"/>
              </a:ext>
            </a:extLst>
          </p:cNvPr>
          <p:cNvCxnSpPr/>
          <p:nvPr/>
        </p:nvCxnSpPr>
        <p:spPr bwMode="auto">
          <a:xfrm>
            <a:off x="814736" y="7881503"/>
            <a:ext cx="15985776" cy="0"/>
          </a:xfrm>
          <a:prstGeom prst="line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2B3E3075-56BF-4491-A4AE-BB2D5EEC54BB}"/>
              </a:ext>
            </a:extLst>
          </p:cNvPr>
          <p:cNvSpPr/>
          <p:nvPr/>
        </p:nvSpPr>
        <p:spPr>
          <a:xfrm>
            <a:off x="10967864" y="3391481"/>
            <a:ext cx="6997232" cy="373073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3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Участники совершили </a:t>
            </a:r>
            <a:r>
              <a:rPr lang="ru-RU" sz="3600" b="1" i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1 011 550</a:t>
            </a:r>
            <a:r>
              <a:rPr lang="ru-RU" sz="3600" i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попыток пройти зачет</a:t>
            </a:r>
            <a:r>
              <a:rPr lang="en-US" sz="3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ru-RU" sz="3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(т.е. в среднем каждый̆ участник совершал</a:t>
            </a:r>
            <a:r>
              <a:rPr lang="en-US" sz="3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примерно </a:t>
            </a:r>
            <a:r>
              <a:rPr lang="ru-RU" sz="3600" b="1" i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1,6</a:t>
            </a:r>
            <a:r>
              <a:rPr lang="ru-RU" sz="3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попытки пройти зачет)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4E4C98E-FDCE-477B-B324-389461E4A0BE}"/>
              </a:ext>
            </a:extLst>
          </p:cNvPr>
          <p:cNvSpPr/>
          <p:nvPr/>
        </p:nvSpPr>
        <p:spPr>
          <a:xfrm>
            <a:off x="5207224" y="791161"/>
            <a:ext cx="149957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Результаты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IV </a:t>
            </a:r>
            <a: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Всероссийского онлайн-зачета по финансовой грамотности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96E98C-38A3-4D84-8B69-090837064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3</a:t>
            </a:fld>
            <a:endParaRPr lang="ru-RU" dirty="0">
              <a:solidFill>
                <a:srgbClr val="888A8D"/>
              </a:solidFill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id="{B20A3DCE-C7BB-4D15-A5AD-53569A632C82}"/>
              </a:ext>
            </a:extLst>
          </p:cNvPr>
          <p:cNvSpPr/>
          <p:nvPr/>
        </p:nvSpPr>
        <p:spPr bwMode="auto">
          <a:xfrm>
            <a:off x="9509097" y="2185993"/>
            <a:ext cx="6686442" cy="409542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  <a:ex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243681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5E5E5E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Helvetica Neue" panose="02000503000000020004" pitchFamily="2" charset="0"/>
            </a:endParaRPr>
          </a:p>
        </p:txBody>
      </p:sp>
      <p:sp useBgFill="1">
        <p:nvSpPr>
          <p:cNvPr id="4098" name="Text Box 11">
            <a:extLst>
              <a:ext uri="{FF2B5EF4-FFF2-40B4-BE49-F238E27FC236}">
                <a16:creationId xmlns:a16="http://schemas.microsoft.com/office/drawing/2014/main" id="{938CE107-5141-4776-9A5F-E8181A0047AF}"/>
              </a:ext>
            </a:extLst>
          </p:cNvPr>
          <p:cNvSpPr txBox="1">
            <a:spLocks/>
          </p:cNvSpPr>
          <p:nvPr/>
        </p:nvSpPr>
        <p:spPr bwMode="auto">
          <a:xfrm>
            <a:off x="1966864" y="12077543"/>
            <a:ext cx="21567436" cy="471924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buClr>
                <a:srgbClr val="000000"/>
              </a:buClr>
            </a:pPr>
            <a:r>
              <a:rPr lang="en-US" altLang="ru-RU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*</a:t>
            </a:r>
            <a:r>
              <a:rPr lang="ru-RU" altLang="ru-RU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Показатель активности (по убыванию) рассчитывается как отношение количества уникальных участников от региона к количеству жителей региона.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BCEDF15-5AF3-455A-A710-6B555E6C0299}"/>
              </a:ext>
            </a:extLst>
          </p:cNvPr>
          <p:cNvSpPr/>
          <p:nvPr/>
        </p:nvSpPr>
        <p:spPr>
          <a:xfrm>
            <a:off x="3965743" y="869676"/>
            <a:ext cx="162387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buClr>
                <a:srgbClr val="000000"/>
              </a:buClr>
            </a:pPr>
            <a:r>
              <a:rPr lang="ru-RU" altLang="ru-RU" sz="3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Результаты прохождения онлайн-зачета для населения в Новосибирской области</a:t>
            </a:r>
          </a:p>
        </p:txBody>
      </p:sp>
      <p:graphicFrame>
        <p:nvGraphicFramePr>
          <p:cNvPr id="23" name="Диаграмма 22">
            <a:extLst>
              <a:ext uri="{FF2B5EF4-FFF2-40B4-BE49-F238E27FC236}">
                <a16:creationId xmlns:a16="http://schemas.microsoft.com/office/drawing/2014/main" id="{EA3BDB9F-3CB2-45F2-9EF0-48FECBADCB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1466459"/>
              </p:ext>
            </p:extLst>
          </p:nvPr>
        </p:nvGraphicFramePr>
        <p:xfrm>
          <a:off x="4367512" y="6900771"/>
          <a:ext cx="14185576" cy="5248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Прямоугольник: скругленные углы 24">
            <a:extLst>
              <a:ext uri="{FF2B5EF4-FFF2-40B4-BE49-F238E27FC236}">
                <a16:creationId xmlns:a16="http://schemas.microsoft.com/office/drawing/2014/main" id="{C4EEED61-EA1A-437D-AAB5-9676B11A6733}"/>
              </a:ext>
            </a:extLst>
          </p:cNvPr>
          <p:cNvSpPr/>
          <p:nvPr/>
        </p:nvSpPr>
        <p:spPr bwMode="auto">
          <a:xfrm>
            <a:off x="1533347" y="8514184"/>
            <a:ext cx="2642603" cy="1032907"/>
          </a:xfrm>
          <a:prstGeom prst="roundRect">
            <a:avLst/>
          </a:prstGeom>
          <a:solidFill>
            <a:schemeClr val="bg1"/>
          </a:solidFill>
          <a:ln w="254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  <a:ex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243681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alibri" panose="020F0502020204030204" pitchFamily="34" charset="0"/>
                <a:ea typeface="Helvetica Neue" panose="02000503000000020004" pitchFamily="2" charset="0"/>
                <a:cs typeface="Calibri" panose="020F0502020204030204" pitchFamily="34" charset="0"/>
                <a:sym typeface="Helvetica Neue" panose="02000503000000020004" pitchFamily="2" charset="0"/>
              </a:rPr>
              <a:t>2021 г.</a:t>
            </a:r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id="{E8C74AA6-22B7-4D9F-BDA1-E7249FB80C0E}"/>
              </a:ext>
            </a:extLst>
          </p:cNvPr>
          <p:cNvSpPr/>
          <p:nvPr/>
        </p:nvSpPr>
        <p:spPr bwMode="auto">
          <a:xfrm>
            <a:off x="1376844" y="10081964"/>
            <a:ext cx="2955608" cy="1032907"/>
          </a:xfrm>
          <a:prstGeom prst="roundRect">
            <a:avLst/>
          </a:prstGeom>
          <a:solidFill>
            <a:schemeClr val="bg1"/>
          </a:solidFill>
          <a:ln w="254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  <a:ex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eaLnBrk="1"/>
            <a:r>
              <a:rPr lang="ru-RU" sz="54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 panose="02000503000000020004" pitchFamily="2" charset="0"/>
              </a:rPr>
              <a:t>2020 г.</a:t>
            </a: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id="{E5DE4AF8-4F25-4F6C-806D-B61A2DE35D4A}"/>
              </a:ext>
            </a:extLst>
          </p:cNvPr>
          <p:cNvSpPr/>
          <p:nvPr/>
        </p:nvSpPr>
        <p:spPr>
          <a:xfrm>
            <a:off x="10386561" y="3384256"/>
            <a:ext cx="1781065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defRPr/>
            </a:pPr>
            <a:r>
              <a:rPr lang="ru-RU" altLang="ru-RU" sz="44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panose="02000000000000000000" pitchFamily="2" charset="0"/>
              </a:rPr>
              <a:t>2021 г.</a:t>
            </a:r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id="{6B1BAC43-40A0-46F1-A5AC-3FF0C2414F56}"/>
              </a:ext>
            </a:extLst>
          </p:cNvPr>
          <p:cNvSpPr/>
          <p:nvPr/>
        </p:nvSpPr>
        <p:spPr>
          <a:xfrm>
            <a:off x="13192331" y="3439656"/>
            <a:ext cx="19123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</a:t>
            </a:r>
            <a:r>
              <a:rPr lang="ru-RU" altLang="ru-RU" sz="3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место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2F450E8E-3A65-4953-BE44-0299380A74A6}"/>
              </a:ext>
            </a:extLst>
          </p:cNvPr>
          <p:cNvSpPr/>
          <p:nvPr/>
        </p:nvSpPr>
        <p:spPr>
          <a:xfrm>
            <a:off x="4965501" y="2644526"/>
            <a:ext cx="4396355" cy="3007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Позиция Новосибирской области в рейтинге по активности* </a:t>
            </a:r>
          </a:p>
          <a:p>
            <a:pPr>
              <a:lnSpc>
                <a:spcPct val="120000"/>
              </a:lnSpc>
            </a:pP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из 85 регионов</a:t>
            </a:r>
            <a:endParaRPr lang="ru-RU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Прямоугольник 59">
            <a:extLst>
              <a:ext uri="{FF2B5EF4-FFF2-40B4-BE49-F238E27FC236}">
                <a16:creationId xmlns:a16="http://schemas.microsoft.com/office/drawing/2014/main" id="{7F0096B8-69A0-463B-AB4F-BBFA7DEE39F4}"/>
              </a:ext>
            </a:extLst>
          </p:cNvPr>
          <p:cNvSpPr/>
          <p:nvPr/>
        </p:nvSpPr>
        <p:spPr>
          <a:xfrm>
            <a:off x="10378431" y="4616760"/>
            <a:ext cx="1781065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defRPr/>
            </a:pPr>
            <a:r>
              <a:rPr lang="ru-RU" altLang="ru-RU" sz="44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panose="02000000000000000000" pitchFamily="2" charset="0"/>
              </a:rPr>
              <a:t>2020 г.</a:t>
            </a: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id="{643B2738-2B85-424F-ABC2-4620F7F70824}"/>
              </a:ext>
            </a:extLst>
          </p:cNvPr>
          <p:cNvSpPr/>
          <p:nvPr/>
        </p:nvSpPr>
        <p:spPr>
          <a:xfrm>
            <a:off x="13226085" y="4616760"/>
            <a:ext cx="19123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44</a:t>
            </a:r>
            <a:r>
              <a:rPr lang="ru-RU" altLang="ru-RU" sz="3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место</a:t>
            </a:r>
          </a:p>
        </p:txBody>
      </p: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0CFA5B68-F3C2-4406-BCF9-3D62D169CC01}"/>
              </a:ext>
            </a:extLst>
          </p:cNvPr>
          <p:cNvCxnSpPr/>
          <p:nvPr/>
        </p:nvCxnSpPr>
        <p:spPr bwMode="auto">
          <a:xfrm>
            <a:off x="10386561" y="4291456"/>
            <a:ext cx="4896544" cy="0"/>
          </a:xfrm>
          <a:prstGeom prst="line">
            <a:avLst/>
          </a:prstGeom>
          <a:solidFill>
            <a:srgbClr val="000000"/>
          </a:solidFill>
          <a:ln w="25400" cap="flat" cmpd="sng" algn="ctr">
            <a:solidFill>
              <a:schemeClr val="tx1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43591FC4-0F85-4E91-A154-70017F0FB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4</a:t>
            </a:fld>
            <a:endParaRPr lang="ru-RU" dirty="0">
              <a:solidFill>
                <a:srgbClr val="888A8D"/>
              </a:solidFill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1">
            <a:extLst>
              <a:ext uri="{FF2B5EF4-FFF2-40B4-BE49-F238E27FC236}">
                <a16:creationId xmlns:a16="http://schemas.microsoft.com/office/drawing/2014/main" id="{938CE107-5141-4776-9A5F-E8181A0047AF}"/>
              </a:ext>
            </a:extLst>
          </p:cNvPr>
          <p:cNvSpPr txBox="1">
            <a:spLocks/>
          </p:cNvSpPr>
          <p:nvPr/>
        </p:nvSpPr>
        <p:spPr bwMode="auto">
          <a:xfrm>
            <a:off x="20054996" y="7449166"/>
            <a:ext cx="3761320" cy="527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just" eaLnBrk="1">
              <a:buClr>
                <a:srgbClr val="000000"/>
              </a:buClr>
            </a:pPr>
            <a:r>
              <a:rPr lang="ru-RU" alt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*Показатель грамотности рассчитывается как отношение количества успешно сдавших зачет к общему количеству уникальных участников от региона (по убыванию). </a:t>
            </a:r>
          </a:p>
          <a:p>
            <a:pPr marL="285750" indent="-285750" algn="just" eaLnBrk="1"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ru-RU" altLang="ru-RU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LS Hauss Light" charset="0"/>
            </a:endParaRPr>
          </a:p>
          <a:p>
            <a:pPr marL="285750" indent="-285750" algn="just" eaLnBrk="1"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ru-RU" altLang="ru-RU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LS Hauss Light" charset="0"/>
            </a:endParaRPr>
          </a:p>
          <a:p>
            <a:pPr algn="just" eaLnBrk="1">
              <a:buClr>
                <a:srgbClr val="000000"/>
              </a:buClr>
            </a:pPr>
            <a:r>
              <a:rPr lang="en-US" alt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*</a:t>
            </a:r>
            <a:r>
              <a:rPr lang="ru-RU" alt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*Лучшая попытка — это попытка участника, при которой̆ он набрал наибольшее количество баллов (из 30 возможных). </a:t>
            </a:r>
          </a:p>
        </p:txBody>
      </p:sp>
      <p:sp>
        <p:nvSpPr>
          <p:cNvPr id="4099" name="Text Box 2">
            <a:extLst>
              <a:ext uri="{FF2B5EF4-FFF2-40B4-BE49-F238E27FC236}">
                <a16:creationId xmlns:a16="http://schemas.microsoft.com/office/drawing/2014/main" id="{AC68DA09-20C1-482D-954C-393ABB42161F}"/>
              </a:ext>
            </a:extLst>
          </p:cNvPr>
          <p:cNvSpPr txBox="1">
            <a:spLocks/>
          </p:cNvSpPr>
          <p:nvPr/>
        </p:nvSpPr>
        <p:spPr bwMode="auto">
          <a:xfrm>
            <a:off x="26429565" y="1946426"/>
            <a:ext cx="3490295" cy="94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90000"/>
              </a:lnSpc>
              <a:buClr>
                <a:srgbClr val="000000"/>
              </a:buClr>
            </a:pPr>
            <a:r>
              <a:rPr lang="ru-RU" altLang="ru-RU" sz="6000" dirty="0">
                <a:solidFill>
                  <a:srgbClr val="000000"/>
                </a:solidFill>
                <a:latin typeface="ALS Hauss Medium" charset="0"/>
                <a:sym typeface="ALS Hauss Bold" charset="0"/>
              </a:rPr>
              <a:t>13</a:t>
            </a:r>
            <a:r>
              <a:rPr lang="en-US" altLang="ru-RU" sz="6000" dirty="0">
                <a:solidFill>
                  <a:srgbClr val="000000"/>
                </a:solidFill>
                <a:latin typeface="ALS Hauss Medium" charset="0"/>
                <a:sym typeface="ALS Hauss Bold" charset="0"/>
              </a:rPr>
              <a:t> </a:t>
            </a:r>
            <a:r>
              <a:rPr lang="ru-RU" altLang="ru-RU" sz="6000" dirty="0">
                <a:solidFill>
                  <a:srgbClr val="000000"/>
                </a:solidFill>
                <a:latin typeface="ALS Hauss Medium" charset="0"/>
                <a:sym typeface="ALS Hauss Bold" charset="0"/>
              </a:rPr>
              <a:t>139</a:t>
            </a:r>
          </a:p>
        </p:txBody>
      </p:sp>
      <p:sp>
        <p:nvSpPr>
          <p:cNvPr id="4100" name="Text Box 9">
            <a:extLst>
              <a:ext uri="{FF2B5EF4-FFF2-40B4-BE49-F238E27FC236}">
                <a16:creationId xmlns:a16="http://schemas.microsoft.com/office/drawing/2014/main" id="{0B1C07AD-6DE8-471B-B257-949F99EB080C}"/>
              </a:ext>
            </a:extLst>
          </p:cNvPr>
          <p:cNvSpPr txBox="1">
            <a:spLocks/>
          </p:cNvSpPr>
          <p:nvPr/>
        </p:nvSpPr>
        <p:spPr bwMode="auto">
          <a:xfrm>
            <a:off x="29919860" y="2108413"/>
            <a:ext cx="4018904" cy="564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buClr>
                <a:srgbClr val="000000"/>
              </a:buClr>
            </a:pPr>
            <a:r>
              <a:rPr lang="ru-RU" altLang="ru-RU" sz="3000" dirty="0">
                <a:solidFill>
                  <a:srgbClr val="000000"/>
                </a:solidFill>
                <a:latin typeface="ALS Hauss Light" charset="0"/>
                <a:sym typeface="ALS Hauss Light" charset="0"/>
              </a:rPr>
              <a:t>всего попыток, единиц</a:t>
            </a:r>
          </a:p>
        </p:txBody>
      </p:sp>
      <p:sp>
        <p:nvSpPr>
          <p:cNvPr id="4103" name="Text Box 7">
            <a:extLst>
              <a:ext uri="{FF2B5EF4-FFF2-40B4-BE49-F238E27FC236}">
                <a16:creationId xmlns:a16="http://schemas.microsoft.com/office/drawing/2014/main" id="{BA020EE5-06DC-4BF2-A7F1-2B7422E4B243}"/>
              </a:ext>
            </a:extLst>
          </p:cNvPr>
          <p:cNvSpPr txBox="1">
            <a:spLocks/>
          </p:cNvSpPr>
          <p:nvPr/>
        </p:nvSpPr>
        <p:spPr bwMode="auto">
          <a:xfrm>
            <a:off x="10931284" y="6870119"/>
            <a:ext cx="1620838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>
              <a:buClr>
                <a:srgbClr val="000000"/>
              </a:buClr>
            </a:pPr>
            <a:r>
              <a:rPr lang="en-US" altLang="ru-RU">
                <a:solidFill>
                  <a:schemeClr val="bg1"/>
                </a:solidFill>
                <a:latin typeface="ALS Hauss Medium" charset="0"/>
                <a:sym typeface="ALS Hauss Light" charset="0"/>
              </a:rPr>
              <a:t>15%</a:t>
            </a:r>
            <a:endParaRPr lang="ru-RU" altLang="ru-RU">
              <a:solidFill>
                <a:schemeClr val="bg1"/>
              </a:solidFill>
              <a:latin typeface="ALS Hauss Medium" charset="0"/>
              <a:sym typeface="ALS Hauss Light" charset="0"/>
            </a:endParaRPr>
          </a:p>
        </p:txBody>
      </p:sp>
      <p:sp>
        <p:nvSpPr>
          <p:cNvPr id="4104" name="Text Box 7">
            <a:extLst>
              <a:ext uri="{FF2B5EF4-FFF2-40B4-BE49-F238E27FC236}">
                <a16:creationId xmlns:a16="http://schemas.microsoft.com/office/drawing/2014/main" id="{2E57ABBB-AEBD-40DF-912C-BBB227F43698}"/>
              </a:ext>
            </a:extLst>
          </p:cNvPr>
          <p:cNvSpPr txBox="1">
            <a:spLocks/>
          </p:cNvSpPr>
          <p:nvPr/>
        </p:nvSpPr>
        <p:spPr bwMode="auto">
          <a:xfrm>
            <a:off x="9986722" y="7589257"/>
            <a:ext cx="1620837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>
              <a:buClr>
                <a:srgbClr val="000000"/>
              </a:buClr>
            </a:pPr>
            <a:r>
              <a:rPr lang="ru-RU" altLang="ru-RU">
                <a:solidFill>
                  <a:schemeClr val="bg1"/>
                </a:solidFill>
                <a:latin typeface="ALS Hauss Medium" charset="0"/>
                <a:sym typeface="ALS Hauss Light" charset="0"/>
              </a:rPr>
              <a:t>20</a:t>
            </a:r>
            <a:r>
              <a:rPr lang="en-US" altLang="ru-RU">
                <a:solidFill>
                  <a:schemeClr val="bg1"/>
                </a:solidFill>
                <a:latin typeface="ALS Hauss Medium" charset="0"/>
                <a:sym typeface="ALS Hauss Light" charset="0"/>
              </a:rPr>
              <a:t>%</a:t>
            </a:r>
            <a:endParaRPr lang="ru-RU" altLang="ru-RU">
              <a:solidFill>
                <a:schemeClr val="bg1"/>
              </a:solidFill>
              <a:latin typeface="ALS Hauss Medium" charset="0"/>
              <a:sym typeface="ALS Hauss Light" charset="0"/>
            </a:endParaRPr>
          </a:p>
        </p:txBody>
      </p:sp>
      <p:sp>
        <p:nvSpPr>
          <p:cNvPr id="4105" name="Text Box 7">
            <a:extLst>
              <a:ext uri="{FF2B5EF4-FFF2-40B4-BE49-F238E27FC236}">
                <a16:creationId xmlns:a16="http://schemas.microsoft.com/office/drawing/2014/main" id="{1FCF1D93-8434-4C5A-9BBF-C9CC73F68005}"/>
              </a:ext>
            </a:extLst>
          </p:cNvPr>
          <p:cNvSpPr txBox="1">
            <a:spLocks/>
          </p:cNvSpPr>
          <p:nvPr/>
        </p:nvSpPr>
        <p:spPr bwMode="auto">
          <a:xfrm>
            <a:off x="13509384" y="9057694"/>
            <a:ext cx="1620838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>
              <a:buClr>
                <a:srgbClr val="000000"/>
              </a:buClr>
            </a:pPr>
            <a:r>
              <a:rPr lang="en-US" altLang="ru-RU">
                <a:solidFill>
                  <a:schemeClr val="bg1"/>
                </a:solidFill>
                <a:latin typeface="ALS Hauss Medium" charset="0"/>
                <a:sym typeface="ALS Hauss Light" charset="0"/>
              </a:rPr>
              <a:t>60%</a:t>
            </a:r>
            <a:endParaRPr lang="ru-RU" altLang="ru-RU">
              <a:solidFill>
                <a:schemeClr val="bg1"/>
              </a:solidFill>
              <a:latin typeface="ALS Hauss Medium" charset="0"/>
              <a:sym typeface="ALS Hauss Light" charset="0"/>
            </a:endParaRPr>
          </a:p>
        </p:txBody>
      </p:sp>
      <p:sp>
        <p:nvSpPr>
          <p:cNvPr id="4106" name="Text Box 7">
            <a:extLst>
              <a:ext uri="{FF2B5EF4-FFF2-40B4-BE49-F238E27FC236}">
                <a16:creationId xmlns:a16="http://schemas.microsoft.com/office/drawing/2014/main" id="{5C01EF94-D493-4BD9-A4AD-30F34D4074D4}"/>
              </a:ext>
            </a:extLst>
          </p:cNvPr>
          <p:cNvSpPr txBox="1">
            <a:spLocks/>
          </p:cNvSpPr>
          <p:nvPr/>
        </p:nvSpPr>
        <p:spPr bwMode="auto">
          <a:xfrm>
            <a:off x="9656522" y="9432344"/>
            <a:ext cx="1620837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>
              <a:buClr>
                <a:srgbClr val="000000"/>
              </a:buClr>
            </a:pPr>
            <a:r>
              <a:rPr lang="en-US" altLang="ru-RU">
                <a:solidFill>
                  <a:schemeClr val="bg1"/>
                </a:solidFill>
                <a:latin typeface="ALS Hauss Medium" charset="0"/>
                <a:sym typeface="ALS Hauss Light" charset="0"/>
              </a:rPr>
              <a:t>3</a:t>
            </a:r>
            <a:r>
              <a:rPr lang="ru-RU" altLang="ru-RU">
                <a:solidFill>
                  <a:schemeClr val="bg1"/>
                </a:solidFill>
                <a:latin typeface="ALS Hauss Medium" charset="0"/>
                <a:sym typeface="ALS Hauss Light" charset="0"/>
              </a:rPr>
              <a:t>0</a:t>
            </a:r>
            <a:r>
              <a:rPr lang="en-US" altLang="ru-RU">
                <a:solidFill>
                  <a:schemeClr val="bg1"/>
                </a:solidFill>
                <a:latin typeface="ALS Hauss Medium" charset="0"/>
                <a:sym typeface="ALS Hauss Light" charset="0"/>
              </a:rPr>
              <a:t>%</a:t>
            </a:r>
            <a:endParaRPr lang="ru-RU" altLang="ru-RU">
              <a:solidFill>
                <a:schemeClr val="bg1"/>
              </a:solidFill>
              <a:latin typeface="ALS Hauss Medium" charset="0"/>
              <a:sym typeface="ALS Hauss Light" charset="0"/>
            </a:endParaRPr>
          </a:p>
        </p:txBody>
      </p:sp>
      <p:graphicFrame>
        <p:nvGraphicFramePr>
          <p:cNvPr id="4" name="Диаграмма 4">
            <a:extLst>
              <a:ext uri="{FF2B5EF4-FFF2-40B4-BE49-F238E27FC236}">
                <a16:creationId xmlns:a16="http://schemas.microsoft.com/office/drawing/2014/main" id="{BCC08AD7-BC9A-4D82-B8F1-8FE8DFDB9D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8329000"/>
              </p:ext>
            </p:extLst>
          </p:nvPr>
        </p:nvGraphicFramePr>
        <p:xfrm>
          <a:off x="5469967" y="8908280"/>
          <a:ext cx="8519534" cy="50503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114" name="Text Box 7">
            <a:extLst>
              <a:ext uri="{FF2B5EF4-FFF2-40B4-BE49-F238E27FC236}">
                <a16:creationId xmlns:a16="http://schemas.microsoft.com/office/drawing/2014/main" id="{7A1EABBC-3ACD-4BDD-AAC9-7F218EBE39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0870" y="10779887"/>
            <a:ext cx="2295852" cy="121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>
              <a:buClr>
                <a:srgbClr val="000000"/>
              </a:buClr>
            </a:pPr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8 226</a:t>
            </a:r>
          </a:p>
          <a:p>
            <a:pPr algn="ctr" eaLnBrk="1">
              <a:buClr>
                <a:srgbClr val="000000"/>
              </a:buClr>
            </a:pPr>
            <a:r>
              <a:rPr lang="ru-RU" altLang="ru-RU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уникальных участников</a:t>
            </a:r>
          </a:p>
        </p:txBody>
      </p:sp>
      <p:sp>
        <p:nvSpPr>
          <p:cNvPr id="4117" name="Text Box 7">
            <a:extLst>
              <a:ext uri="{FF2B5EF4-FFF2-40B4-BE49-F238E27FC236}">
                <a16:creationId xmlns:a16="http://schemas.microsoft.com/office/drawing/2014/main" id="{E230FA2B-9F79-4C90-B971-DBB9386A83FE}"/>
              </a:ext>
            </a:extLst>
          </p:cNvPr>
          <p:cNvSpPr txBox="1">
            <a:spLocks/>
          </p:cNvSpPr>
          <p:nvPr/>
        </p:nvSpPr>
        <p:spPr bwMode="auto">
          <a:xfrm>
            <a:off x="1315393" y="9446268"/>
            <a:ext cx="3529013" cy="194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buClr>
                <a:srgbClr val="000000"/>
              </a:buClr>
            </a:pPr>
            <a:r>
              <a:rPr lang="ru-RU" altLang="ru-RU" sz="3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Результат прохождения зачета (по лучшей попытке*</a:t>
            </a:r>
            <a:r>
              <a:rPr lang="en-US" altLang="ru-RU" sz="3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*</a:t>
            </a:r>
            <a:r>
              <a:rPr lang="ru-RU" altLang="ru-RU" sz="3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)</a:t>
            </a:r>
          </a:p>
        </p:txBody>
      </p:sp>
      <p:sp>
        <p:nvSpPr>
          <p:cNvPr id="4120" name="Прямоугольник 2">
            <a:extLst>
              <a:ext uri="{FF2B5EF4-FFF2-40B4-BE49-F238E27FC236}">
                <a16:creationId xmlns:a16="http://schemas.microsoft.com/office/drawing/2014/main" id="{0E1F11AF-B209-4B87-8B06-AEC090933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863" y="2697181"/>
            <a:ext cx="561657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r>
              <a:rPr lang="ru-RU" altLang="ru-RU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Позиция в рейтинге регионов</a:t>
            </a:r>
            <a:br>
              <a:rPr lang="ru-RU" altLang="ru-RU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altLang="ru-RU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 уровню финансовой грамотности*</a:t>
            </a:r>
          </a:p>
        </p:txBody>
      </p:sp>
      <p:sp>
        <p:nvSpPr>
          <p:cNvPr id="4121" name="Text Box 2">
            <a:extLst>
              <a:ext uri="{FF2B5EF4-FFF2-40B4-BE49-F238E27FC236}">
                <a16:creationId xmlns:a16="http://schemas.microsoft.com/office/drawing/2014/main" id="{0BC58CE6-7291-4EC0-AE66-D7DF13C36995}"/>
              </a:ext>
            </a:extLst>
          </p:cNvPr>
          <p:cNvSpPr txBox="1">
            <a:spLocks/>
          </p:cNvSpPr>
          <p:nvPr/>
        </p:nvSpPr>
        <p:spPr bwMode="auto">
          <a:xfrm>
            <a:off x="7090804" y="2856755"/>
            <a:ext cx="2420445" cy="601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90000"/>
              </a:lnSpc>
              <a:buClr>
                <a:srgbClr val="000000"/>
              </a:buClr>
            </a:pPr>
            <a:r>
              <a:rPr lang="ru-RU" altLang="ru-RU" sz="36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42 </a:t>
            </a:r>
            <a:r>
              <a:rPr lang="en-US" altLang="ru-RU" sz="36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/</a:t>
            </a:r>
            <a:r>
              <a:rPr lang="ru-RU" altLang="ru-RU" sz="36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 85</a:t>
            </a:r>
          </a:p>
        </p:txBody>
      </p:sp>
      <p:graphicFrame>
        <p:nvGraphicFramePr>
          <p:cNvPr id="30" name="Диаграмма 4">
            <a:extLst>
              <a:ext uri="{FF2B5EF4-FFF2-40B4-BE49-F238E27FC236}">
                <a16:creationId xmlns:a16="http://schemas.microsoft.com/office/drawing/2014/main" id="{89100402-EEC8-4409-8408-49D11F0F95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2519431"/>
              </p:ext>
            </p:extLst>
          </p:nvPr>
        </p:nvGraphicFramePr>
        <p:xfrm>
          <a:off x="13248868" y="8921800"/>
          <a:ext cx="7990042" cy="5039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1" name="Диаграмма 4">
            <a:extLst>
              <a:ext uri="{FF2B5EF4-FFF2-40B4-BE49-F238E27FC236}">
                <a16:creationId xmlns:a16="http://schemas.microsoft.com/office/drawing/2014/main" id="{2174F6F2-38B0-4B88-BD01-A37E86FAAB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7967573"/>
              </p:ext>
            </p:extLst>
          </p:nvPr>
        </p:nvGraphicFramePr>
        <p:xfrm>
          <a:off x="5636573" y="3648959"/>
          <a:ext cx="8352928" cy="4911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2" name="Text Box 7">
            <a:extLst>
              <a:ext uri="{FF2B5EF4-FFF2-40B4-BE49-F238E27FC236}">
                <a16:creationId xmlns:a16="http://schemas.microsoft.com/office/drawing/2014/main" id="{72AF0FB5-892A-4A61-AC3A-5827EDAB627C}"/>
              </a:ext>
            </a:extLst>
          </p:cNvPr>
          <p:cNvSpPr txBox="1">
            <a:spLocks/>
          </p:cNvSpPr>
          <p:nvPr/>
        </p:nvSpPr>
        <p:spPr bwMode="auto">
          <a:xfrm>
            <a:off x="1315392" y="5150795"/>
            <a:ext cx="3529013" cy="148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buClr>
                <a:srgbClr val="000000"/>
              </a:buClr>
            </a:pPr>
            <a:r>
              <a:rPr lang="ru-RU" altLang="ru-RU" sz="3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Результат прохождения зачета (по первой попытке)</a:t>
            </a:r>
          </a:p>
        </p:txBody>
      </p:sp>
      <p:graphicFrame>
        <p:nvGraphicFramePr>
          <p:cNvPr id="33" name="Диаграмма 4">
            <a:extLst>
              <a:ext uri="{FF2B5EF4-FFF2-40B4-BE49-F238E27FC236}">
                <a16:creationId xmlns:a16="http://schemas.microsoft.com/office/drawing/2014/main" id="{0BEAF4C6-3255-4CBF-AA3E-211C36F0F3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1699645"/>
              </p:ext>
            </p:extLst>
          </p:nvPr>
        </p:nvGraphicFramePr>
        <p:xfrm>
          <a:off x="13248868" y="3775848"/>
          <a:ext cx="8260160" cy="5039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4" name="Text Box 2">
            <a:extLst>
              <a:ext uri="{FF2B5EF4-FFF2-40B4-BE49-F238E27FC236}">
                <a16:creationId xmlns:a16="http://schemas.microsoft.com/office/drawing/2014/main" id="{898D82D2-5A46-4B72-8CF5-14ADEBB0020D}"/>
              </a:ext>
            </a:extLst>
          </p:cNvPr>
          <p:cNvSpPr txBox="1">
            <a:spLocks/>
          </p:cNvSpPr>
          <p:nvPr/>
        </p:nvSpPr>
        <p:spPr bwMode="auto">
          <a:xfrm>
            <a:off x="6143328" y="1946426"/>
            <a:ext cx="3490295" cy="601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90000"/>
              </a:lnSpc>
              <a:buClr>
                <a:srgbClr val="000000"/>
              </a:buClr>
            </a:pPr>
            <a:r>
              <a:rPr lang="ru-RU" altLang="ru-RU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2021 г.</a:t>
            </a:r>
          </a:p>
        </p:txBody>
      </p:sp>
      <p:sp>
        <p:nvSpPr>
          <p:cNvPr id="35" name="Text Box 2">
            <a:extLst>
              <a:ext uri="{FF2B5EF4-FFF2-40B4-BE49-F238E27FC236}">
                <a16:creationId xmlns:a16="http://schemas.microsoft.com/office/drawing/2014/main" id="{BF51B8E7-9322-4527-82CB-D879576DD3AF}"/>
              </a:ext>
            </a:extLst>
          </p:cNvPr>
          <p:cNvSpPr txBox="1">
            <a:spLocks/>
          </p:cNvSpPr>
          <p:nvPr/>
        </p:nvSpPr>
        <p:spPr bwMode="auto">
          <a:xfrm>
            <a:off x="14712280" y="1972553"/>
            <a:ext cx="3490295" cy="601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90000"/>
              </a:lnSpc>
              <a:buClr>
                <a:srgbClr val="000000"/>
              </a:buClr>
            </a:pPr>
            <a:r>
              <a:rPr lang="ru-RU" altLang="ru-RU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2020 г.</a:t>
            </a:r>
          </a:p>
        </p:txBody>
      </p:sp>
      <p:sp>
        <p:nvSpPr>
          <p:cNvPr id="36" name="Text Box 2">
            <a:extLst>
              <a:ext uri="{FF2B5EF4-FFF2-40B4-BE49-F238E27FC236}">
                <a16:creationId xmlns:a16="http://schemas.microsoft.com/office/drawing/2014/main" id="{F19E8415-7828-42CC-B944-9CEAE1338431}"/>
              </a:ext>
            </a:extLst>
          </p:cNvPr>
          <p:cNvSpPr txBox="1">
            <a:spLocks/>
          </p:cNvSpPr>
          <p:nvPr/>
        </p:nvSpPr>
        <p:spPr bwMode="auto">
          <a:xfrm>
            <a:off x="15648384" y="2943246"/>
            <a:ext cx="2420445" cy="601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90000"/>
              </a:lnSpc>
              <a:buClr>
                <a:srgbClr val="000000"/>
              </a:buClr>
            </a:pPr>
            <a:r>
              <a:rPr lang="ru-RU" altLang="ru-RU" sz="36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66 </a:t>
            </a:r>
            <a:r>
              <a:rPr lang="en-US" altLang="ru-RU" sz="36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/</a:t>
            </a:r>
            <a:r>
              <a:rPr lang="ru-RU" altLang="ru-RU" sz="36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 85</a:t>
            </a:r>
          </a:p>
        </p:txBody>
      </p:sp>
      <p:sp>
        <p:nvSpPr>
          <p:cNvPr id="23" name="Text Box 2">
            <a:extLst>
              <a:ext uri="{FF2B5EF4-FFF2-40B4-BE49-F238E27FC236}">
                <a16:creationId xmlns:a16="http://schemas.microsoft.com/office/drawing/2014/main" id="{00D99201-E003-40AA-87EB-CDDC9B7CB8C4}"/>
              </a:ext>
            </a:extLst>
          </p:cNvPr>
          <p:cNvSpPr txBox="1">
            <a:spLocks/>
          </p:cNvSpPr>
          <p:nvPr/>
        </p:nvSpPr>
        <p:spPr bwMode="auto">
          <a:xfrm>
            <a:off x="5469967" y="9750227"/>
            <a:ext cx="1620837" cy="545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90000"/>
              </a:lnSpc>
              <a:buClr>
                <a:srgbClr val="000000"/>
              </a:buClr>
            </a:pPr>
            <a:r>
              <a:rPr lang="ru-RU" altLang="ru-RU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+18 </a:t>
            </a:r>
            <a:r>
              <a:rPr lang="ru-RU" altLang="ru-RU" sz="32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п.п</a:t>
            </a:r>
            <a:r>
              <a:rPr lang="ru-RU" altLang="ru-RU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.</a:t>
            </a:r>
          </a:p>
        </p:txBody>
      </p:sp>
      <p:sp>
        <p:nvSpPr>
          <p:cNvPr id="24" name="Text Box 2">
            <a:extLst>
              <a:ext uri="{FF2B5EF4-FFF2-40B4-BE49-F238E27FC236}">
                <a16:creationId xmlns:a16="http://schemas.microsoft.com/office/drawing/2014/main" id="{897B8D4B-CE1F-44C6-8120-218EEF58250D}"/>
              </a:ext>
            </a:extLst>
          </p:cNvPr>
          <p:cNvSpPr txBox="1">
            <a:spLocks/>
          </p:cNvSpPr>
          <p:nvPr/>
        </p:nvSpPr>
        <p:spPr bwMode="auto">
          <a:xfrm>
            <a:off x="13749443" y="9824719"/>
            <a:ext cx="1620837" cy="545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90000"/>
              </a:lnSpc>
              <a:buClr>
                <a:srgbClr val="000000"/>
              </a:buClr>
            </a:pPr>
            <a:r>
              <a:rPr lang="ru-RU" altLang="ru-RU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+16 </a:t>
            </a:r>
            <a:r>
              <a:rPr lang="ru-RU" altLang="ru-RU" sz="32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п.п</a:t>
            </a:r>
            <a:r>
              <a:rPr lang="ru-RU" altLang="ru-RU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CAB64CDD-BC37-4975-8747-704007EED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5</a:t>
            </a:fld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EB2E8678-E942-4DFC-9120-944B4F23D8D1}"/>
              </a:ext>
            </a:extLst>
          </p:cNvPr>
          <p:cNvSpPr/>
          <p:nvPr/>
        </p:nvSpPr>
        <p:spPr>
          <a:xfrm>
            <a:off x="3937150" y="865756"/>
            <a:ext cx="162387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buClr>
                <a:srgbClr val="000000"/>
              </a:buClr>
            </a:pPr>
            <a:r>
              <a:rPr lang="ru-RU" altLang="ru-RU" sz="3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Результаты прохождения онлайн-зачета для населения в Новосибирской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44406714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id="{B20A3DCE-C7BB-4D15-A5AD-53569A632C82}"/>
              </a:ext>
            </a:extLst>
          </p:cNvPr>
          <p:cNvSpPr/>
          <p:nvPr/>
        </p:nvSpPr>
        <p:spPr bwMode="auto">
          <a:xfrm>
            <a:off x="9603993" y="2442788"/>
            <a:ext cx="6686442" cy="409542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  <a:ex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243681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5E5E5E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Helvetica Neue" panose="02000503000000020004" pitchFamily="2" charset="0"/>
            </a:endParaRPr>
          </a:p>
        </p:txBody>
      </p:sp>
      <p:sp useBgFill="1">
        <p:nvSpPr>
          <p:cNvPr id="4098" name="Text Box 11">
            <a:extLst>
              <a:ext uri="{FF2B5EF4-FFF2-40B4-BE49-F238E27FC236}">
                <a16:creationId xmlns:a16="http://schemas.microsoft.com/office/drawing/2014/main" id="{938CE107-5141-4776-9A5F-E8181A0047AF}"/>
              </a:ext>
            </a:extLst>
          </p:cNvPr>
          <p:cNvSpPr txBox="1">
            <a:spLocks/>
          </p:cNvSpPr>
          <p:nvPr/>
        </p:nvSpPr>
        <p:spPr bwMode="auto">
          <a:xfrm>
            <a:off x="2050833" y="12414858"/>
            <a:ext cx="21230399" cy="471924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buClr>
                <a:srgbClr val="000000"/>
              </a:buClr>
            </a:pPr>
            <a:r>
              <a:rPr lang="en-US" alt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*</a:t>
            </a:r>
            <a:r>
              <a:rPr lang="ru-RU" alt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Показатель активности (по убыванию) рассчитывается как отношение количества уникальных участников от региона к количеству жителей региона</a:t>
            </a:r>
          </a:p>
        </p:txBody>
      </p:sp>
      <p:graphicFrame>
        <p:nvGraphicFramePr>
          <p:cNvPr id="23" name="Диаграмма 22">
            <a:extLst>
              <a:ext uri="{FF2B5EF4-FFF2-40B4-BE49-F238E27FC236}">
                <a16:creationId xmlns:a16="http://schemas.microsoft.com/office/drawing/2014/main" id="{EA3BDB9F-3CB2-45F2-9EF0-48FECBADCB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68376954"/>
              </p:ext>
            </p:extLst>
          </p:nvPr>
        </p:nvGraphicFramePr>
        <p:xfrm>
          <a:off x="4350163" y="7166271"/>
          <a:ext cx="14185576" cy="5248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Прямоугольник: скругленные углы 24">
            <a:extLst>
              <a:ext uri="{FF2B5EF4-FFF2-40B4-BE49-F238E27FC236}">
                <a16:creationId xmlns:a16="http://schemas.microsoft.com/office/drawing/2014/main" id="{C4EEED61-EA1A-437D-AAB5-9676B11A6733}"/>
              </a:ext>
            </a:extLst>
          </p:cNvPr>
          <p:cNvSpPr/>
          <p:nvPr/>
        </p:nvSpPr>
        <p:spPr bwMode="auto">
          <a:xfrm>
            <a:off x="1551058" y="8757657"/>
            <a:ext cx="2642603" cy="1032907"/>
          </a:xfrm>
          <a:prstGeom prst="roundRect">
            <a:avLst/>
          </a:prstGeom>
          <a:solidFill>
            <a:schemeClr val="bg1"/>
          </a:solidFill>
          <a:ln w="254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  <a:ex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243681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alibri" panose="020F0502020204030204" pitchFamily="34" charset="0"/>
                <a:ea typeface="Helvetica Neue" panose="02000503000000020004" pitchFamily="2" charset="0"/>
                <a:cs typeface="Calibri" panose="020F0502020204030204" pitchFamily="34" charset="0"/>
                <a:sym typeface="Helvetica Neue" panose="02000503000000020004" pitchFamily="2" charset="0"/>
              </a:rPr>
              <a:t>2021 г.</a:t>
            </a:r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id="{E8C74AA6-22B7-4D9F-BDA1-E7249FB80C0E}"/>
              </a:ext>
            </a:extLst>
          </p:cNvPr>
          <p:cNvSpPr/>
          <p:nvPr/>
        </p:nvSpPr>
        <p:spPr bwMode="auto">
          <a:xfrm>
            <a:off x="1394555" y="10325437"/>
            <a:ext cx="2955608" cy="1032907"/>
          </a:xfrm>
          <a:prstGeom prst="roundRect">
            <a:avLst/>
          </a:prstGeom>
          <a:solidFill>
            <a:schemeClr val="bg1"/>
          </a:solidFill>
          <a:ln w="254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  <a:ex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eaLnBrk="1"/>
            <a:r>
              <a:rPr lang="ru-RU" sz="54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 panose="02000503000000020004" pitchFamily="2" charset="0"/>
              </a:rPr>
              <a:t>2020 г.</a:t>
            </a: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id="{E5DE4AF8-4F25-4F6C-806D-B61A2DE35D4A}"/>
              </a:ext>
            </a:extLst>
          </p:cNvPr>
          <p:cNvSpPr/>
          <p:nvPr/>
        </p:nvSpPr>
        <p:spPr>
          <a:xfrm>
            <a:off x="10529996" y="3583302"/>
            <a:ext cx="1781065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defRPr/>
            </a:pPr>
            <a:r>
              <a:rPr lang="ru-RU" altLang="ru-RU" sz="44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panose="02000000000000000000" pitchFamily="2" charset="0"/>
              </a:rPr>
              <a:t>2021 г.</a:t>
            </a:r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id="{6B1BAC43-40A0-46F1-A5AC-3FF0C2414F56}"/>
              </a:ext>
            </a:extLst>
          </p:cNvPr>
          <p:cNvSpPr/>
          <p:nvPr/>
        </p:nvSpPr>
        <p:spPr>
          <a:xfrm>
            <a:off x="13335766" y="3638702"/>
            <a:ext cx="19175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75</a:t>
            </a:r>
            <a:r>
              <a:rPr lang="ru-RU" altLang="ru-RU" sz="3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место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2F450E8E-3A65-4953-BE44-0299380A74A6}"/>
              </a:ext>
            </a:extLst>
          </p:cNvPr>
          <p:cNvSpPr/>
          <p:nvPr/>
        </p:nvSpPr>
        <p:spPr>
          <a:xfrm>
            <a:off x="5300320" y="3025362"/>
            <a:ext cx="4000546" cy="3007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Позиция Новосибирской области в рейтинге по активности* </a:t>
            </a:r>
          </a:p>
          <a:p>
            <a:pPr>
              <a:lnSpc>
                <a:spcPct val="120000"/>
              </a:lnSpc>
            </a:pP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из 85 регионов</a:t>
            </a:r>
            <a:endParaRPr lang="ru-RU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Прямоугольник 59">
            <a:extLst>
              <a:ext uri="{FF2B5EF4-FFF2-40B4-BE49-F238E27FC236}">
                <a16:creationId xmlns:a16="http://schemas.microsoft.com/office/drawing/2014/main" id="{7F0096B8-69A0-463B-AB4F-BBFA7DEE39F4}"/>
              </a:ext>
            </a:extLst>
          </p:cNvPr>
          <p:cNvSpPr/>
          <p:nvPr/>
        </p:nvSpPr>
        <p:spPr>
          <a:xfrm>
            <a:off x="10521866" y="4815806"/>
            <a:ext cx="1781065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defRPr/>
            </a:pPr>
            <a:r>
              <a:rPr lang="ru-RU" altLang="ru-RU" sz="44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panose="02000000000000000000" pitchFamily="2" charset="0"/>
              </a:rPr>
              <a:t>2020 г.</a:t>
            </a: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id="{643B2738-2B85-424F-ABC2-4620F7F70824}"/>
              </a:ext>
            </a:extLst>
          </p:cNvPr>
          <p:cNvSpPr/>
          <p:nvPr/>
        </p:nvSpPr>
        <p:spPr>
          <a:xfrm>
            <a:off x="13369520" y="4815806"/>
            <a:ext cx="19123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61</a:t>
            </a:r>
            <a:r>
              <a:rPr lang="ru-RU" altLang="ru-RU" sz="3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место</a:t>
            </a:r>
          </a:p>
        </p:txBody>
      </p: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0CFA5B68-F3C2-4406-BCF9-3D62D169CC01}"/>
              </a:ext>
            </a:extLst>
          </p:cNvPr>
          <p:cNvCxnSpPr/>
          <p:nvPr/>
        </p:nvCxnSpPr>
        <p:spPr bwMode="auto">
          <a:xfrm>
            <a:off x="10529996" y="4490502"/>
            <a:ext cx="4896544" cy="0"/>
          </a:xfrm>
          <a:prstGeom prst="line">
            <a:avLst/>
          </a:prstGeom>
          <a:solidFill>
            <a:srgbClr val="000000"/>
          </a:solidFill>
          <a:ln w="25400" cap="flat" cmpd="sng" algn="ctr">
            <a:solidFill>
              <a:schemeClr val="tx1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39FBCE6-0510-42C1-82C1-AB9955F74DC6}"/>
              </a:ext>
            </a:extLst>
          </p:cNvPr>
          <p:cNvSpPr/>
          <p:nvPr/>
        </p:nvSpPr>
        <p:spPr>
          <a:xfrm>
            <a:off x="4703168" y="8757657"/>
            <a:ext cx="17961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3200" b="1" i="0" u="none" strike="noStrike" kern="1200" baseline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51 </a:t>
            </a:r>
          </a:p>
          <a:p>
            <a:pPr algn="ctr">
              <a:defRPr sz="3200" b="1" i="0" u="none" strike="noStrike" kern="1200" baseline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участник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432F413-5FC1-4856-B724-CA259834A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6</a:t>
            </a:fld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F0D3A4AA-616C-4933-A4ED-17D7641459C8}"/>
              </a:ext>
            </a:extLst>
          </p:cNvPr>
          <p:cNvSpPr/>
          <p:nvPr/>
        </p:nvSpPr>
        <p:spPr>
          <a:xfrm>
            <a:off x="3832616" y="863602"/>
            <a:ext cx="180084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buClr>
                <a:srgbClr val="000000"/>
              </a:buClr>
            </a:pPr>
            <a:r>
              <a:rPr lang="ru-RU" altLang="ru-RU" sz="3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Результаты прохождения онлайн-зачета для предпринимателей в Новосибирской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277946670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1">
            <a:extLst>
              <a:ext uri="{FF2B5EF4-FFF2-40B4-BE49-F238E27FC236}">
                <a16:creationId xmlns:a16="http://schemas.microsoft.com/office/drawing/2014/main" id="{938CE107-5141-4776-9A5F-E8181A0047AF}"/>
              </a:ext>
            </a:extLst>
          </p:cNvPr>
          <p:cNvSpPr txBox="1">
            <a:spLocks/>
          </p:cNvSpPr>
          <p:nvPr/>
        </p:nvSpPr>
        <p:spPr bwMode="auto">
          <a:xfrm>
            <a:off x="1335618" y="12185295"/>
            <a:ext cx="22553517" cy="1118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buClr>
                <a:srgbClr val="000000"/>
              </a:buClr>
            </a:pPr>
            <a:r>
              <a:rPr lang="en-US" alt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*</a:t>
            </a:r>
            <a:r>
              <a:rPr lang="ru-RU" alt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 Показатель грамотности рассчитывается как отношение количества успешно сдавших зачет к общему количеству уникальных участников от региона (по убыванию). </a:t>
            </a:r>
          </a:p>
          <a:p>
            <a:pPr eaLnBrk="1">
              <a:buClr>
                <a:srgbClr val="000000"/>
              </a:buClr>
            </a:pPr>
            <a:r>
              <a:rPr lang="en-US" alt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**</a:t>
            </a:r>
            <a:r>
              <a:rPr lang="ru-RU" alt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Лучшая попытка — это попытка участника, при которой̆ он набрал наибольшее количество баллов (из 30 возможных). </a:t>
            </a:r>
          </a:p>
          <a:p>
            <a:pPr eaLnBrk="1">
              <a:buClr>
                <a:srgbClr val="000000"/>
              </a:buClr>
            </a:pPr>
            <a:endParaRPr lang="ru-RU" altLang="ru-RU" sz="1800" dirty="0">
              <a:solidFill>
                <a:srgbClr val="000000"/>
              </a:solidFill>
              <a:latin typeface="ALS Hauss Light" charset="0"/>
              <a:sym typeface="ALS Hauss Light" charset="0"/>
            </a:endParaRPr>
          </a:p>
        </p:txBody>
      </p:sp>
      <p:sp>
        <p:nvSpPr>
          <p:cNvPr id="4103" name="Text Box 7">
            <a:extLst>
              <a:ext uri="{FF2B5EF4-FFF2-40B4-BE49-F238E27FC236}">
                <a16:creationId xmlns:a16="http://schemas.microsoft.com/office/drawing/2014/main" id="{BA020EE5-06DC-4BF2-A7F1-2B7422E4B243}"/>
              </a:ext>
            </a:extLst>
          </p:cNvPr>
          <p:cNvSpPr txBox="1">
            <a:spLocks/>
          </p:cNvSpPr>
          <p:nvPr/>
        </p:nvSpPr>
        <p:spPr bwMode="auto">
          <a:xfrm>
            <a:off x="10934341" y="5698493"/>
            <a:ext cx="1620838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>
              <a:buClr>
                <a:srgbClr val="000000"/>
              </a:buClr>
            </a:pPr>
            <a:r>
              <a:rPr lang="en-US" altLang="ru-RU">
                <a:solidFill>
                  <a:schemeClr val="bg1"/>
                </a:solidFill>
                <a:latin typeface="ALS Hauss Medium" charset="0"/>
                <a:sym typeface="ALS Hauss Light" charset="0"/>
              </a:rPr>
              <a:t>15%</a:t>
            </a:r>
            <a:endParaRPr lang="ru-RU" altLang="ru-RU">
              <a:solidFill>
                <a:schemeClr val="bg1"/>
              </a:solidFill>
              <a:latin typeface="ALS Hauss Medium" charset="0"/>
              <a:sym typeface="ALS Hauss Light" charset="0"/>
            </a:endParaRPr>
          </a:p>
        </p:txBody>
      </p:sp>
      <p:sp>
        <p:nvSpPr>
          <p:cNvPr id="4104" name="Text Box 7">
            <a:extLst>
              <a:ext uri="{FF2B5EF4-FFF2-40B4-BE49-F238E27FC236}">
                <a16:creationId xmlns:a16="http://schemas.microsoft.com/office/drawing/2014/main" id="{2E57ABBB-AEBD-40DF-912C-BBB227F43698}"/>
              </a:ext>
            </a:extLst>
          </p:cNvPr>
          <p:cNvSpPr txBox="1">
            <a:spLocks/>
          </p:cNvSpPr>
          <p:nvPr/>
        </p:nvSpPr>
        <p:spPr bwMode="auto">
          <a:xfrm>
            <a:off x="9993663" y="5333432"/>
            <a:ext cx="1620837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>
              <a:buClr>
                <a:srgbClr val="000000"/>
              </a:buClr>
            </a:pPr>
            <a:r>
              <a:rPr lang="ru-RU" altLang="ru-RU">
                <a:solidFill>
                  <a:schemeClr val="bg1"/>
                </a:solidFill>
                <a:latin typeface="ALS Hauss Medium" charset="0"/>
                <a:sym typeface="ALS Hauss Light" charset="0"/>
              </a:rPr>
              <a:t>20</a:t>
            </a:r>
            <a:r>
              <a:rPr lang="en-US" altLang="ru-RU">
                <a:solidFill>
                  <a:schemeClr val="bg1"/>
                </a:solidFill>
                <a:latin typeface="ALS Hauss Medium" charset="0"/>
                <a:sym typeface="ALS Hauss Light" charset="0"/>
              </a:rPr>
              <a:t>%</a:t>
            </a:r>
            <a:endParaRPr lang="ru-RU" altLang="ru-RU">
              <a:solidFill>
                <a:schemeClr val="bg1"/>
              </a:solidFill>
              <a:latin typeface="ALS Hauss Medium" charset="0"/>
              <a:sym typeface="ALS Hauss Light" charset="0"/>
            </a:endParaRPr>
          </a:p>
        </p:txBody>
      </p:sp>
      <p:sp>
        <p:nvSpPr>
          <p:cNvPr id="4105" name="Text Box 7">
            <a:extLst>
              <a:ext uri="{FF2B5EF4-FFF2-40B4-BE49-F238E27FC236}">
                <a16:creationId xmlns:a16="http://schemas.microsoft.com/office/drawing/2014/main" id="{1FCF1D93-8434-4C5A-9BBF-C9CC73F68005}"/>
              </a:ext>
            </a:extLst>
          </p:cNvPr>
          <p:cNvSpPr txBox="1">
            <a:spLocks/>
          </p:cNvSpPr>
          <p:nvPr/>
        </p:nvSpPr>
        <p:spPr bwMode="auto">
          <a:xfrm>
            <a:off x="13516325" y="6801869"/>
            <a:ext cx="1620838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>
              <a:buClr>
                <a:srgbClr val="000000"/>
              </a:buClr>
            </a:pPr>
            <a:r>
              <a:rPr lang="en-US" altLang="ru-RU">
                <a:solidFill>
                  <a:schemeClr val="bg1"/>
                </a:solidFill>
                <a:latin typeface="ALS Hauss Medium" charset="0"/>
                <a:sym typeface="ALS Hauss Light" charset="0"/>
              </a:rPr>
              <a:t>60%</a:t>
            </a:r>
            <a:endParaRPr lang="ru-RU" altLang="ru-RU">
              <a:solidFill>
                <a:schemeClr val="bg1"/>
              </a:solidFill>
              <a:latin typeface="ALS Hauss Medium" charset="0"/>
              <a:sym typeface="ALS Hauss Light" charset="0"/>
            </a:endParaRPr>
          </a:p>
        </p:txBody>
      </p:sp>
      <p:sp>
        <p:nvSpPr>
          <p:cNvPr id="4106" name="Text Box 7">
            <a:extLst>
              <a:ext uri="{FF2B5EF4-FFF2-40B4-BE49-F238E27FC236}">
                <a16:creationId xmlns:a16="http://schemas.microsoft.com/office/drawing/2014/main" id="{5C01EF94-D493-4BD9-A4AD-30F34D4074D4}"/>
              </a:ext>
            </a:extLst>
          </p:cNvPr>
          <p:cNvSpPr txBox="1">
            <a:spLocks/>
          </p:cNvSpPr>
          <p:nvPr/>
        </p:nvSpPr>
        <p:spPr bwMode="auto">
          <a:xfrm>
            <a:off x="9663463" y="7176519"/>
            <a:ext cx="1620837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>
              <a:buClr>
                <a:srgbClr val="000000"/>
              </a:buClr>
            </a:pPr>
            <a:r>
              <a:rPr lang="en-US" altLang="ru-RU">
                <a:solidFill>
                  <a:schemeClr val="bg1"/>
                </a:solidFill>
                <a:latin typeface="ALS Hauss Medium" charset="0"/>
                <a:sym typeface="ALS Hauss Light" charset="0"/>
              </a:rPr>
              <a:t>3</a:t>
            </a:r>
            <a:r>
              <a:rPr lang="ru-RU" altLang="ru-RU">
                <a:solidFill>
                  <a:schemeClr val="bg1"/>
                </a:solidFill>
                <a:latin typeface="ALS Hauss Medium" charset="0"/>
                <a:sym typeface="ALS Hauss Light" charset="0"/>
              </a:rPr>
              <a:t>0</a:t>
            </a:r>
            <a:r>
              <a:rPr lang="en-US" altLang="ru-RU">
                <a:solidFill>
                  <a:schemeClr val="bg1"/>
                </a:solidFill>
                <a:latin typeface="ALS Hauss Medium" charset="0"/>
                <a:sym typeface="ALS Hauss Light" charset="0"/>
              </a:rPr>
              <a:t>%</a:t>
            </a:r>
            <a:endParaRPr lang="ru-RU" altLang="ru-RU">
              <a:solidFill>
                <a:schemeClr val="bg1"/>
              </a:solidFill>
              <a:latin typeface="ALS Hauss Medium" charset="0"/>
              <a:sym typeface="ALS Hauss Light" charset="0"/>
            </a:endParaRPr>
          </a:p>
        </p:txBody>
      </p:sp>
      <p:graphicFrame>
        <p:nvGraphicFramePr>
          <p:cNvPr id="4" name="Диаграмма 4">
            <a:extLst>
              <a:ext uri="{FF2B5EF4-FFF2-40B4-BE49-F238E27FC236}">
                <a16:creationId xmlns:a16="http://schemas.microsoft.com/office/drawing/2014/main" id="{BCC08AD7-BC9A-4D82-B8F1-8FE8DFDB9D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7480642"/>
              </p:ext>
            </p:extLst>
          </p:nvPr>
        </p:nvGraphicFramePr>
        <p:xfrm>
          <a:off x="5616682" y="6652455"/>
          <a:ext cx="8519534" cy="50503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114" name="Text Box 7">
            <a:extLst>
              <a:ext uri="{FF2B5EF4-FFF2-40B4-BE49-F238E27FC236}">
                <a16:creationId xmlns:a16="http://schemas.microsoft.com/office/drawing/2014/main" id="{7A1EABBC-3ACD-4BDD-AAC9-7F218EBE39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7811" y="8524062"/>
            <a:ext cx="2295852" cy="121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>
              <a:buClr>
                <a:srgbClr val="000000"/>
              </a:buClr>
            </a:pPr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51</a:t>
            </a:r>
          </a:p>
          <a:p>
            <a:pPr algn="ctr" eaLnBrk="1">
              <a:buClr>
                <a:srgbClr val="000000"/>
              </a:buClr>
            </a:pPr>
            <a:r>
              <a:rPr lang="ru-RU" altLang="ru-RU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уникальный участник</a:t>
            </a:r>
          </a:p>
        </p:txBody>
      </p:sp>
      <p:sp>
        <p:nvSpPr>
          <p:cNvPr id="4117" name="Text Box 7">
            <a:extLst>
              <a:ext uri="{FF2B5EF4-FFF2-40B4-BE49-F238E27FC236}">
                <a16:creationId xmlns:a16="http://schemas.microsoft.com/office/drawing/2014/main" id="{E230FA2B-9F79-4C90-B971-DBB9386A83FE}"/>
              </a:ext>
            </a:extLst>
          </p:cNvPr>
          <p:cNvSpPr txBox="1">
            <a:spLocks/>
          </p:cNvSpPr>
          <p:nvPr/>
        </p:nvSpPr>
        <p:spPr bwMode="auto">
          <a:xfrm>
            <a:off x="1342789" y="7649594"/>
            <a:ext cx="4154574" cy="1836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lnSpc>
                <a:spcPct val="120000"/>
              </a:lnSpc>
              <a:buClr>
                <a:srgbClr val="000000"/>
              </a:buClr>
            </a:pP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Результат прохождения зачета (по лучшей попытке</a:t>
            </a:r>
            <a:r>
              <a:rPr lang="en-US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*</a:t>
            </a: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Light" charset="0"/>
              </a:rPr>
              <a:t>*)</a:t>
            </a:r>
          </a:p>
        </p:txBody>
      </p:sp>
      <p:sp>
        <p:nvSpPr>
          <p:cNvPr id="4120" name="Прямоугольник 2">
            <a:extLst>
              <a:ext uri="{FF2B5EF4-FFF2-40B4-BE49-F238E27FC236}">
                <a16:creationId xmlns:a16="http://schemas.microsoft.com/office/drawing/2014/main" id="{0E1F11AF-B209-4B87-8B06-AEC090933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5618" y="4257791"/>
            <a:ext cx="5616575" cy="182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Позиция в рейтинге регионов</a:t>
            </a:r>
            <a:b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 уровню финансовой грамотности*</a:t>
            </a:r>
          </a:p>
        </p:txBody>
      </p:sp>
      <p:sp>
        <p:nvSpPr>
          <p:cNvPr id="4121" name="Text Box 2">
            <a:extLst>
              <a:ext uri="{FF2B5EF4-FFF2-40B4-BE49-F238E27FC236}">
                <a16:creationId xmlns:a16="http://schemas.microsoft.com/office/drawing/2014/main" id="{0BC58CE6-7291-4EC0-AE66-D7DF13C36995}"/>
              </a:ext>
            </a:extLst>
          </p:cNvPr>
          <p:cNvSpPr txBox="1">
            <a:spLocks/>
          </p:cNvSpPr>
          <p:nvPr/>
        </p:nvSpPr>
        <p:spPr bwMode="auto">
          <a:xfrm>
            <a:off x="7251298" y="4497362"/>
            <a:ext cx="2420445" cy="601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90000"/>
              </a:lnSpc>
              <a:buClr>
                <a:srgbClr val="000000"/>
              </a:buClr>
            </a:pPr>
            <a:r>
              <a:rPr lang="ru-RU" altLang="ru-RU" sz="36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41 </a:t>
            </a:r>
            <a:r>
              <a:rPr lang="en-US" altLang="ru-RU" sz="36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/</a:t>
            </a:r>
            <a:r>
              <a:rPr lang="ru-RU" altLang="ru-RU" sz="36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 85</a:t>
            </a:r>
          </a:p>
        </p:txBody>
      </p:sp>
      <p:graphicFrame>
        <p:nvGraphicFramePr>
          <p:cNvPr id="30" name="Диаграмма 4">
            <a:extLst>
              <a:ext uri="{FF2B5EF4-FFF2-40B4-BE49-F238E27FC236}">
                <a16:creationId xmlns:a16="http://schemas.microsoft.com/office/drawing/2014/main" id="{89100402-EEC8-4409-8408-49D11F0F95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5594425"/>
              </p:ext>
            </p:extLst>
          </p:nvPr>
        </p:nvGraphicFramePr>
        <p:xfrm>
          <a:off x="13056096" y="6738946"/>
          <a:ext cx="7990042" cy="5039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4" name="Text Box 2">
            <a:extLst>
              <a:ext uri="{FF2B5EF4-FFF2-40B4-BE49-F238E27FC236}">
                <a16:creationId xmlns:a16="http://schemas.microsoft.com/office/drawing/2014/main" id="{898D82D2-5A46-4B72-8CF5-14ADEBB0020D}"/>
              </a:ext>
            </a:extLst>
          </p:cNvPr>
          <p:cNvSpPr txBox="1">
            <a:spLocks/>
          </p:cNvSpPr>
          <p:nvPr/>
        </p:nvSpPr>
        <p:spPr bwMode="auto">
          <a:xfrm>
            <a:off x="6325441" y="2510901"/>
            <a:ext cx="3490295" cy="656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90000"/>
              </a:lnSpc>
              <a:buClr>
                <a:srgbClr val="000000"/>
              </a:buClr>
            </a:pPr>
            <a:r>
              <a:rPr lang="ru-RU" altLang="ru-RU" sz="40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2021 г.</a:t>
            </a:r>
          </a:p>
        </p:txBody>
      </p:sp>
      <p:sp>
        <p:nvSpPr>
          <p:cNvPr id="35" name="Text Box 2">
            <a:extLst>
              <a:ext uri="{FF2B5EF4-FFF2-40B4-BE49-F238E27FC236}">
                <a16:creationId xmlns:a16="http://schemas.microsoft.com/office/drawing/2014/main" id="{BF51B8E7-9322-4527-82CB-D879576DD3AF}"/>
              </a:ext>
            </a:extLst>
          </p:cNvPr>
          <p:cNvSpPr txBox="1">
            <a:spLocks/>
          </p:cNvSpPr>
          <p:nvPr/>
        </p:nvSpPr>
        <p:spPr bwMode="auto">
          <a:xfrm>
            <a:off x="14246321" y="2642472"/>
            <a:ext cx="3490295" cy="656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90000"/>
              </a:lnSpc>
              <a:buClr>
                <a:srgbClr val="000000"/>
              </a:buClr>
            </a:pPr>
            <a:r>
              <a:rPr lang="ru-RU" altLang="ru-RU" sz="40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2020 г.</a:t>
            </a:r>
          </a:p>
        </p:txBody>
      </p:sp>
      <p:sp>
        <p:nvSpPr>
          <p:cNvPr id="36" name="Text Box 2">
            <a:extLst>
              <a:ext uri="{FF2B5EF4-FFF2-40B4-BE49-F238E27FC236}">
                <a16:creationId xmlns:a16="http://schemas.microsoft.com/office/drawing/2014/main" id="{F19E8415-7828-42CC-B944-9CEAE1338431}"/>
              </a:ext>
            </a:extLst>
          </p:cNvPr>
          <p:cNvSpPr txBox="1">
            <a:spLocks/>
          </p:cNvSpPr>
          <p:nvPr/>
        </p:nvSpPr>
        <p:spPr bwMode="auto">
          <a:xfrm>
            <a:off x="15145887" y="4689297"/>
            <a:ext cx="2420445" cy="601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2436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E5E5E"/>
                </a:solidFill>
                <a:latin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90000"/>
              </a:lnSpc>
              <a:buClr>
                <a:srgbClr val="000000"/>
              </a:buClr>
            </a:pPr>
            <a:r>
              <a:rPr lang="ru-RU" altLang="ru-RU" sz="36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46 </a:t>
            </a:r>
            <a:r>
              <a:rPr lang="en-US" altLang="ru-RU" sz="36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/</a:t>
            </a:r>
            <a:r>
              <a:rPr lang="ru-RU" altLang="ru-RU" sz="36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 85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FBC7498-C07E-4C80-8596-CD45976DB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7</a:t>
            </a:fld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141F1A36-B333-4E94-A059-50E62276EDA5}"/>
              </a:ext>
            </a:extLst>
          </p:cNvPr>
          <p:cNvSpPr/>
          <p:nvPr/>
        </p:nvSpPr>
        <p:spPr>
          <a:xfrm>
            <a:off x="3913959" y="857864"/>
            <a:ext cx="181141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buClr>
                <a:srgbClr val="000000"/>
              </a:buClr>
            </a:pPr>
            <a:r>
              <a:rPr lang="ru-RU" altLang="ru-RU" sz="3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ALS Hauss Bold" charset="0"/>
              </a:rPr>
              <a:t>Результаты прохождения онлайн-зачета для предпринимателей в Новосибирской области </a:t>
            </a:r>
          </a:p>
        </p:txBody>
      </p:sp>
    </p:spTree>
    <p:extLst>
      <p:ext uri="{BB962C8B-B14F-4D97-AF65-F5344CB8AC3E}">
        <p14:creationId xmlns:p14="http://schemas.microsoft.com/office/powerpoint/2010/main" val="263515899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FE35A2-072A-4B55-8C90-C35979BD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53905" y="2386650"/>
            <a:ext cx="7688356" cy="432048"/>
          </a:xfrm>
        </p:spPr>
        <p:txBody>
          <a:bodyPr/>
          <a:lstStyle/>
          <a:p>
            <a:pPr algn="ctr"/>
            <a:r>
              <a:rPr lang="en-US" sz="3200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200" b="1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Дата создания 13 апреля 2022 года</a:t>
            </a:r>
            <a:br>
              <a:rPr lang="ru-RU" sz="3200" b="1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3200" b="1" i="1" dirty="0">
              <a:solidFill>
                <a:schemeClr val="tx1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9807AA-2D05-40E1-A9FF-40520EED85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156" r="30155"/>
          <a:stretch/>
        </p:blipFill>
        <p:spPr>
          <a:xfrm>
            <a:off x="15931926" y="3397690"/>
            <a:ext cx="6840760" cy="969508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070D3CE-8051-4CE3-8F36-456B11141513}"/>
              </a:ext>
            </a:extLst>
          </p:cNvPr>
          <p:cNvSpPr/>
          <p:nvPr/>
        </p:nvSpPr>
        <p:spPr>
          <a:xfrm>
            <a:off x="1241739" y="2818698"/>
            <a:ext cx="12805739" cy="693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Цели создания Координационного совета</a:t>
            </a:r>
          </a:p>
          <a:p>
            <a:pPr algn="just"/>
            <a:endParaRPr lang="ru-RU" sz="3600" b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ru-RU" sz="3600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0" lvl="1" indent="-571500" algn="just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обеспечение общей координации реализации мероприятий в сфере повышения финансовой грамотности населения Новосибирской области </a:t>
            </a:r>
          </a:p>
          <a:p>
            <a:pPr marL="571500" lvl="1" indent="-571500" algn="just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создание условий для развития в Новосибирской области финансовой культуры</a:t>
            </a:r>
          </a:p>
          <a:p>
            <a:pPr marL="571500" lvl="1" indent="-571500" algn="just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содействие формированию в регионе финансово грамотного и ответственного поведения граждан и повышению защищенности их интересов в качестве потребителей финансовых услуг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AFD10B16-B9CA-47FB-A809-02B31E00B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8</a:t>
            </a:fld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3AA84DA-E9EC-42F0-BABB-D582CD8470A5}"/>
              </a:ext>
            </a:extLst>
          </p:cNvPr>
          <p:cNvSpPr/>
          <p:nvPr/>
        </p:nvSpPr>
        <p:spPr>
          <a:xfrm>
            <a:off x="4055096" y="379355"/>
            <a:ext cx="15481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buClr>
                <a:srgbClr val="000000"/>
              </a:buClr>
            </a:pP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Координационный совет по повышению финансовой грамотности населения Новосибирской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2193783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671788" y="8191654"/>
            <a:ext cx="16024768" cy="4138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ru-RU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Министерство образования Новосибирской области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ru-RU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Министерство труда и социального развития Новосибирской области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ru-RU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Министерство промышленности, торговли и развития предпринимательства Новосибирской области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ru-RU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Управление Роспотребнадзора по Новосибирской области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ru-RU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Управление Федеральной налоговой службы по Новосибирской области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ru-RU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Отделение Пенсионного фонда Российской Федерации по Новосибирской области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ru-RU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Иные заинтересованные организации и ведомства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956717" y="740553"/>
            <a:ext cx="78181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buClr>
                <a:srgbClr val="000000"/>
              </a:buClr>
            </a:pP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Участники Координационного совета </a:t>
            </a:r>
          </a:p>
        </p:txBody>
      </p:sp>
      <p:pic>
        <p:nvPicPr>
          <p:cNvPr id="13" name="Рисунок 12" descr="Отзыв клиента">
            <a:extLst>
              <a:ext uri="{FF2B5EF4-FFF2-40B4-BE49-F238E27FC236}">
                <a16:creationId xmlns:a16="http://schemas.microsoft.com/office/drawing/2014/main" id="{391E2871-B653-46DF-8955-CED2CD3CDB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32045" y="9302110"/>
            <a:ext cx="2302086" cy="2302086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DFDF1CF-2894-4047-81BD-9F4DA26F903B}"/>
              </a:ext>
            </a:extLst>
          </p:cNvPr>
          <p:cNvSpPr/>
          <p:nvPr/>
        </p:nvSpPr>
        <p:spPr>
          <a:xfrm>
            <a:off x="15153381" y="5384658"/>
            <a:ext cx="69286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Сибирское главное управление </a:t>
            </a:r>
          </a:p>
          <a:p>
            <a:r>
              <a:rPr lang="ru-RU" sz="36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Центрального банка </a:t>
            </a:r>
          </a:p>
          <a:p>
            <a:r>
              <a:rPr lang="ru-RU" sz="36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Российской Федерации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C0B36FA-BEF9-4813-86EF-FB5F19AF1487}"/>
              </a:ext>
            </a:extLst>
          </p:cNvPr>
          <p:cNvSpPr/>
          <p:nvPr/>
        </p:nvSpPr>
        <p:spPr>
          <a:xfrm>
            <a:off x="3125575" y="5301186"/>
            <a:ext cx="586342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Министерство финансов и налоговой политики Новосибирской области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85D3FC73-79D6-4906-AA70-B04BA817AA14}"/>
              </a:ext>
            </a:extLst>
          </p:cNvPr>
          <p:cNvCxnSpPr/>
          <p:nvPr/>
        </p:nvCxnSpPr>
        <p:spPr bwMode="auto">
          <a:xfrm>
            <a:off x="9668349" y="4617547"/>
            <a:ext cx="3868198" cy="0"/>
          </a:xfrm>
          <a:prstGeom prst="line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EC7BD4A-242D-4A28-9072-A4389A3A8A46}"/>
              </a:ext>
            </a:extLst>
          </p:cNvPr>
          <p:cNvSpPr txBox="1"/>
          <p:nvPr/>
        </p:nvSpPr>
        <p:spPr>
          <a:xfrm>
            <a:off x="9760583" y="3958082"/>
            <a:ext cx="3461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СОПРЕДСЕДАТЕЛИ</a:t>
            </a:r>
            <a:endParaRPr lang="ru-RU" sz="2800" b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C53E313A-2961-4806-83FD-86C1FE4D46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3088" y="1889448"/>
            <a:ext cx="3555555" cy="3555555"/>
          </a:xfrm>
          <a:prstGeom prst="rect">
            <a:avLst/>
          </a:prstGeom>
        </p:spPr>
      </p:pic>
      <p:pic>
        <p:nvPicPr>
          <p:cNvPr id="17" name="Picture 3" descr="cid:image001.png@01D4C385.B50AAF30">
            <a:extLst>
              <a:ext uri="{FF2B5EF4-FFF2-40B4-BE49-F238E27FC236}">
                <a16:creationId xmlns:a16="http://schemas.microsoft.com/office/drawing/2014/main" id="{935067A4-6B2A-40A7-A41A-D01AAEF07988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3728" y="3417219"/>
            <a:ext cx="4674113" cy="12003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F76FB52-A00D-4AB5-B8B6-6AF4C012D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9</a:t>
            </a:fld>
            <a:endParaRPr lang="ru-RU" dirty="0">
              <a:solidFill>
                <a:srgbClr val="888A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3647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heme/theme1.xml><?xml version="1.0" encoding="utf-8"?>
<a:theme xmlns:a="http://schemas.openxmlformats.org/drawingml/2006/main" name="2_Тема Office">
  <a:themeElements>
    <a:clrScheme name="Другая 1">
      <a:dk1>
        <a:srgbClr val="1B1B1B"/>
      </a:dk1>
      <a:lt1>
        <a:srgbClr val="FFFFFF"/>
      </a:lt1>
      <a:dk2>
        <a:srgbClr val="888A8D"/>
      </a:dk2>
      <a:lt2>
        <a:srgbClr val="C4C4C6"/>
      </a:lt2>
      <a:accent1>
        <a:srgbClr val="3A5086"/>
      </a:accent1>
      <a:accent2>
        <a:srgbClr val="2172B2"/>
      </a:accent2>
      <a:accent3>
        <a:srgbClr val="009999"/>
      </a:accent3>
      <a:accent4>
        <a:srgbClr val="339966"/>
      </a:accent4>
      <a:accent5>
        <a:srgbClr val="5F5F5F"/>
      </a:accent5>
      <a:accent6>
        <a:srgbClr val="4D4D4D"/>
      </a:accent6>
      <a:hlink>
        <a:srgbClr val="2172B2"/>
      </a:hlink>
      <a:folHlink>
        <a:srgbClr val="919191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9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FFFFFF"/>
      </a:accent3>
      <a:accent4>
        <a:srgbClr val="000000"/>
      </a:accent4>
      <a:accent5>
        <a:srgbClr val="AACEFF"/>
      </a:accent5>
      <a:accent6>
        <a:srgbClr val="13D1BB"/>
      </a:accent6>
      <a:hlink>
        <a:srgbClr val="0000FF"/>
      </a:hlink>
      <a:folHlink>
        <a:srgbClr val="FF00FF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3092</TotalTime>
  <Words>714</Words>
  <Application>Microsoft Office PowerPoint</Application>
  <PresentationFormat>Произвольный</PresentationFormat>
  <Paragraphs>154</Paragraphs>
  <Slides>10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ALS Hauss Bold</vt:lpstr>
      <vt:lpstr>ALS Hauss Light</vt:lpstr>
      <vt:lpstr>ALS Hauss Medium</vt:lpstr>
      <vt:lpstr>Arial</vt:lpstr>
      <vt:lpstr>Calibri</vt:lpstr>
      <vt:lpstr>Helvetica Neue</vt:lpstr>
      <vt:lpstr>Wingdings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Дата создания 13 апреля 2022 года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Дробова Ольга Вячеславовна</dc:creator>
  <cp:lastModifiedBy>Румянцев Александр Сергеевич</cp:lastModifiedBy>
  <cp:revision>207</cp:revision>
  <dcterms:modified xsi:type="dcterms:W3CDTF">2022-06-16T09:51:39Z</dcterms:modified>
</cp:coreProperties>
</file>